
<file path=[Content_Types].xml><?xml version="1.0" encoding="utf-8"?>
<Types xmlns="http://schemas.openxmlformats.org/package/2006/content-types">
  <Override PartName="/ppt/notesSlides/notesSlide24.xml" ContentType="application/vnd.openxmlformats-officedocument.presentationml.notesSlide+xml"/>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Default Extension="emf" ContentType="image/x-emf"/>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Default Extension="tiff" ContentType="image/tiff"/>
  <Override PartName="/ppt/notesSlides/notesSlide17.xml" ContentType="application/vnd.openxmlformats-officedocument.presentationml.notesSlide+xml"/>
  <Default Extension="wdp" ContentType="image/vnd.ms-photo"/>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Default Extension="gif" ContentType="image/gif"/>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9"/>
  </p:notesMasterIdLst>
  <p:sldIdLst>
    <p:sldId id="256" r:id="rId2"/>
    <p:sldId id="299" r:id="rId3"/>
    <p:sldId id="300" r:id="rId4"/>
    <p:sldId id="302" r:id="rId5"/>
    <p:sldId id="301" r:id="rId6"/>
    <p:sldId id="275" r:id="rId7"/>
    <p:sldId id="257" r:id="rId8"/>
    <p:sldId id="283" r:id="rId9"/>
    <p:sldId id="269" r:id="rId10"/>
    <p:sldId id="282" r:id="rId11"/>
    <p:sldId id="271" r:id="rId12"/>
    <p:sldId id="270" r:id="rId13"/>
    <p:sldId id="272" r:id="rId14"/>
    <p:sldId id="303" r:id="rId15"/>
    <p:sldId id="284" r:id="rId16"/>
    <p:sldId id="304" r:id="rId17"/>
    <p:sldId id="276" r:id="rId18"/>
    <p:sldId id="265" r:id="rId19"/>
    <p:sldId id="260" r:id="rId20"/>
    <p:sldId id="295" r:id="rId21"/>
    <p:sldId id="277" r:id="rId22"/>
    <p:sldId id="290" r:id="rId23"/>
    <p:sldId id="298" r:id="rId24"/>
    <p:sldId id="278" r:id="rId25"/>
    <p:sldId id="286" r:id="rId26"/>
    <p:sldId id="291" r:id="rId27"/>
    <p:sldId id="279" r:id="rId28"/>
    <p:sldId id="287" r:id="rId29"/>
    <p:sldId id="296" r:id="rId30"/>
    <p:sldId id="297" r:id="rId31"/>
    <p:sldId id="288" r:id="rId32"/>
    <p:sldId id="281" r:id="rId33"/>
    <p:sldId id="294" r:id="rId34"/>
    <p:sldId id="292" r:id="rId35"/>
    <p:sldId id="293" r:id="rId36"/>
    <p:sldId id="280" r:id="rId37"/>
    <p:sldId id="26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6084" autoAdjust="0"/>
    <p:restoredTop sz="59590" autoAdjust="0"/>
  </p:normalViewPr>
  <p:slideViewPr>
    <p:cSldViewPr snapToGrid="0" snapToObjects="1">
      <p:cViewPr varScale="1">
        <p:scale>
          <a:sx n="82" d="100"/>
          <a:sy n="82" d="100"/>
        </p:scale>
        <p:origin x="-308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E636DB-5D85-9F4F-BDA8-FCE483C03ADD}" type="datetimeFigureOut">
              <a:rPr lang="en-US" smtClean="0"/>
              <a:pPr/>
              <a:t>8/22/14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EC60AB-0BF7-7740-82EB-4B9AF5CAB315}"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94012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aseline="0" dirty="0" smtClean="0"/>
              <a:t>My name is Sara. I’m a graduate student at UC Berkeley’s AMPLab.</a:t>
            </a:r>
          </a:p>
          <a:p>
            <a:endParaRPr lang="en-US" sz="2400" baseline="0" dirty="0" smtClean="0"/>
          </a:p>
          <a:p>
            <a:r>
              <a:rPr lang="en-US" sz="2400" baseline="0" dirty="0" smtClean="0"/>
              <a:t>This work is in collaboration with my advisors, Marti and Randy, and my colleague </a:t>
            </a:r>
            <a:r>
              <a:rPr lang="en-US" sz="2400" baseline="0" dirty="0" err="1" smtClean="0"/>
              <a:t>Archana</a:t>
            </a:r>
            <a:r>
              <a:rPr lang="en-US" sz="2400" baseline="0" dirty="0" smtClean="0"/>
              <a:t> at </a:t>
            </a:r>
            <a:r>
              <a:rPr lang="en-US" sz="2400" baseline="0" dirty="0" err="1" smtClean="0"/>
              <a:t>Splunk</a:t>
            </a:r>
            <a:r>
              <a:rPr lang="en-US" sz="2400" baseline="0" dirty="0" smtClean="0"/>
              <a:t>, a company that makes software managing and analyzing log data.</a:t>
            </a:r>
          </a:p>
          <a:p>
            <a:endParaRPr lang="en-US" sz="2400" baseline="0" dirty="0" smtClean="0"/>
          </a:p>
          <a:p>
            <a:r>
              <a:rPr lang="en-US" sz="2400" baseline="0" dirty="0" smtClean="0"/>
              <a:t>We’re interested in making tools for interactive data exploration and analysis more intelligent by mining records of user activity from these systems.</a:t>
            </a:r>
          </a:p>
          <a:p>
            <a:endParaRPr lang="en-US" sz="2400" baseline="0" dirty="0" smtClean="0"/>
          </a:p>
          <a:p>
            <a:r>
              <a:rPr lang="en-US" sz="2400" baseline="0" dirty="0" smtClean="0"/>
              <a:t>In this process we’ve learned something about what kinds of interaction data is recorded from analysis tools.</a:t>
            </a:r>
          </a:p>
          <a:p>
            <a:endParaRPr lang="en-US" sz="2400" baseline="0" dirty="0" smtClean="0"/>
          </a:p>
          <a:p>
            <a:r>
              <a:rPr lang="en-US" sz="2400" baseline="0" dirty="0" smtClean="0"/>
              <a:t>This talk grew out of conversations with colleagues at other data analytics companies who we talked to about this and wanted to know what they could do to make sure they collected quality activity records from their systems, so they could mine that and feed it back in to improving their product.</a:t>
            </a:r>
          </a:p>
          <a:p>
            <a:endParaRPr lang="en-US" sz="2400" baseline="0" dirty="0" smtClean="0"/>
          </a:p>
          <a:p>
            <a:r>
              <a:rPr lang="en-US" sz="2400" baseline="0" dirty="0" smtClean="0"/>
              <a:t>So that’s what this talk is about – how you can improve what data you log about your data analysis tool usage.</a:t>
            </a:r>
          </a:p>
        </p:txBody>
      </p:sp>
      <p:sp>
        <p:nvSpPr>
          <p:cNvPr id="4" name="Slide Number Placeholder 3"/>
          <p:cNvSpPr>
            <a:spLocks noGrp="1"/>
          </p:cNvSpPr>
          <p:nvPr>
            <p:ph type="sldNum" sz="quarter" idx="10"/>
          </p:nvPr>
        </p:nvSpPr>
        <p:spPr/>
        <p:txBody>
          <a:bodyPr/>
          <a:lstStyle/>
          <a:p>
            <a:fld id="{1DEC60AB-0BF7-7740-82EB-4B9AF5CAB315}" type="slidenum">
              <a:rPr lang="en-US" smtClean="0"/>
              <a:pPr/>
              <a:t>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99722654"/>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got lost in your explanation</a:t>
            </a:r>
            <a:r>
              <a:rPr lang="en-US" baseline="0" dirty="0" smtClean="0"/>
              <a:t> of this; maybe not show this viz at all and instead just describe the SYF ideas at their core (maybe just the nav menu on the far left).</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12</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11957827"/>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overlay is hard to read … put it on a white background on top</a:t>
            </a:r>
            <a:r>
              <a:rPr lang="en-US" baseline="0" dirty="0" smtClean="0"/>
              <a:t> of the overlay.</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13</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07106760"/>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latin typeface="Goudy Bookletter 1911"/>
                <a:cs typeface="Goudy Bookletter 1911"/>
              </a:rPr>
              <a:t>“Despite the importance of log messages, logging is </a:t>
            </a:r>
            <a:r>
              <a:rPr lang="en-US" sz="1600" b="0" dirty="0" smtClean="0">
                <a:latin typeface="Goudy Bookletter 1911"/>
                <a:cs typeface="Goudy Bookletter 1911"/>
              </a:rPr>
              <a:t>often a subjective and arbitrary practice </a:t>
            </a:r>
            <a:r>
              <a:rPr lang="en-US" b="0" dirty="0" smtClean="0">
                <a:latin typeface="Goudy Bookletter 1911"/>
                <a:cs typeface="Goudy Bookletter 1911"/>
              </a:rPr>
              <a:t>in reality. In general, there is no rigorous specification or systematic process on software logging, partially because logging is </a:t>
            </a:r>
            <a:r>
              <a:rPr lang="en-US" sz="1600" b="0" dirty="0" smtClean="0">
                <a:latin typeface="Goudy Bookletter 1911"/>
                <a:cs typeface="Goudy Bookletter 1911"/>
              </a:rPr>
              <a:t>seldom a core feature </a:t>
            </a:r>
            <a:r>
              <a:rPr lang="en-US" b="0" dirty="0" smtClean="0">
                <a:latin typeface="Goudy Bookletter 1911"/>
                <a:cs typeface="Goudy Bookletter 1911"/>
              </a:rPr>
              <a:t>provided by the vendors. Therefore, in many cases, log messages are </a:t>
            </a:r>
            <a:r>
              <a:rPr lang="en-US" sz="1600" b="0" dirty="0" smtClean="0">
                <a:latin typeface="Goudy Bookletter 1911"/>
                <a:cs typeface="Goudy Bookletter 1911"/>
              </a:rPr>
              <a:t>written as “after-thoughts” after a failure </a:t>
            </a:r>
            <a:r>
              <a:rPr lang="en-US" b="0" dirty="0" smtClean="0">
                <a:latin typeface="Goudy Bookletter 1911"/>
                <a:cs typeface="Goudy Bookletter 1911"/>
              </a:rPr>
              <a:t>happens and logs are needed. There are a number of logging libraries, such as </a:t>
            </a:r>
            <a:r>
              <a:rPr lang="en-US" b="0" dirty="0" err="1" smtClean="0">
                <a:latin typeface="Goudy Bookletter 1911"/>
                <a:cs typeface="Goudy Bookletter 1911"/>
              </a:rPr>
              <a:t>syslog</a:t>
            </a:r>
            <a:r>
              <a:rPr lang="en-US" b="0" dirty="0" smtClean="0">
                <a:latin typeface="Goudy Bookletter 1911"/>
                <a:cs typeface="Goudy Bookletter 1911"/>
              </a:rPr>
              <a:t> [28] and log4j [16], that provide better logging interface (e.g., multiple verbosity levels) than general-purpose output functions (e.g., </a:t>
            </a:r>
            <a:r>
              <a:rPr lang="en-US" b="0" dirty="0" err="1" smtClean="0">
                <a:latin typeface="Goudy Bookletter 1911"/>
                <a:cs typeface="Goudy Bookletter 1911"/>
              </a:rPr>
              <a:t>printf</a:t>
            </a:r>
            <a:r>
              <a:rPr lang="en-US" b="0" dirty="0" smtClean="0">
                <a:latin typeface="Goudy Bookletter 1911"/>
                <a:cs typeface="Goudy Bookletter 1911"/>
              </a:rPr>
              <a:t>). But even with them, it is still the developers’ </a:t>
            </a:r>
            <a:r>
              <a:rPr lang="en-US" sz="1600" b="0" dirty="0" smtClean="0">
                <a:latin typeface="Goudy Bookletter 1911"/>
                <a:cs typeface="Goudy Bookletter 1911"/>
              </a:rPr>
              <a:t>arbitrary decisions on when, what and where to log</a:t>
            </a:r>
            <a:r>
              <a:rPr lang="en-US" b="0" dirty="0" smtClean="0">
                <a:latin typeface="Goudy Bookletter 1911"/>
                <a:cs typeface="Goudy Bookletter 1911"/>
              </a:rPr>
              <a:t>.”</a:t>
            </a:r>
          </a:p>
          <a:p>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14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66622245"/>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put the</a:t>
            </a:r>
            <a:r>
              <a:rPr lang="en-US" baseline="0" dirty="0" smtClean="0"/>
              <a:t> cite here for Lumiere.</a:t>
            </a:r>
          </a:p>
          <a:p>
            <a:r>
              <a:rPr lang="en-US" baseline="0" dirty="0" smtClean="0"/>
              <a:t>Is it really fair to show </a:t>
            </a:r>
            <a:r>
              <a:rPr lang="en-US" baseline="0" dirty="0" err="1" smtClean="0"/>
              <a:t>clippy</a:t>
            </a:r>
            <a:r>
              <a:rPr lang="en-US" baseline="0" dirty="0" smtClean="0"/>
              <a:t>?</a:t>
            </a:r>
          </a:p>
          <a:p>
            <a:endParaRPr lang="en-US" baseline="0" dirty="0" smtClean="0"/>
          </a:p>
          <a:p>
            <a:r>
              <a:rPr lang="en-US" baseline="0" dirty="0" smtClean="0"/>
              <a:t>include some info about </a:t>
            </a:r>
            <a:r>
              <a:rPr lang="en-US" baseline="0" dirty="0" err="1" smtClean="0"/>
              <a:t>lumiere</a:t>
            </a:r>
            <a:r>
              <a:rPr lang="en-US" baseline="0" dirty="0" smtClean="0"/>
              <a:t> – maybe use other art or arrow from </a:t>
            </a:r>
            <a:r>
              <a:rPr lang="en-US" baseline="0" dirty="0" err="1" smtClean="0"/>
              <a:t>lumiere</a:t>
            </a:r>
            <a:r>
              <a:rPr lang="en-US" baseline="0" dirty="0" smtClean="0"/>
              <a:t> to </a:t>
            </a:r>
            <a:r>
              <a:rPr lang="en-US" baseline="0" dirty="0" err="1" smtClean="0"/>
              <a:t>clippy</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15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36266752"/>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16</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66622245"/>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add a slide before this one about a set of high level recommendations</a:t>
            </a:r>
            <a:r>
              <a:rPr lang="en-US" baseline="0" dirty="0" smtClean="0"/>
              <a:t> for improving logs.</a:t>
            </a:r>
          </a:p>
          <a:p>
            <a:r>
              <a:rPr lang="en-US" baseline="0" dirty="0" smtClean="0"/>
              <a:t>This is based on looking at Splunk data and other things.</a:t>
            </a:r>
          </a:p>
          <a:p>
            <a:endParaRPr lang="en-US" baseline="0" dirty="0" smtClean="0"/>
          </a:p>
          <a:p>
            <a:r>
              <a:rPr lang="en-US" baseline="0" dirty="0" smtClean="0"/>
              <a:t>also need a slide about privacy of data.  We assume an opt in model.  So when an organiziatoin or individual is ready to have a model trained on their data, the logs will be suitable for learning and recommendations</a:t>
            </a:r>
            <a:r>
              <a:rPr lang="en-US" baseline="0" dirty="0" smtClean="0"/>
              <a:t>.</a:t>
            </a:r>
          </a:p>
        </p:txBody>
      </p:sp>
      <p:sp>
        <p:nvSpPr>
          <p:cNvPr id="4" name="Slide Number Placeholder 3"/>
          <p:cNvSpPr>
            <a:spLocks noGrp="1"/>
          </p:cNvSpPr>
          <p:nvPr>
            <p:ph type="sldNum" sz="quarter" idx="10"/>
          </p:nvPr>
        </p:nvSpPr>
        <p:spPr/>
        <p:txBody>
          <a:bodyPr/>
          <a:lstStyle/>
          <a:p>
            <a:fld id="{1DEC60AB-0BF7-7740-82EB-4B9AF5CAB315}" type="slidenum">
              <a:rPr lang="en-US" smtClean="0"/>
              <a:pPr/>
              <a:t>17</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2816856"/>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Goudy Bookletter 1911"/>
                <a:cs typeface="Goudy Bookletter 1911"/>
              </a:rPr>
              <a:t>Example: identifying the user’s task in Excel</a:t>
            </a:r>
          </a:p>
          <a:p>
            <a:r>
              <a:rPr lang="en-US" dirty="0" smtClean="0">
                <a:latin typeface="Goudy Bookletter 1911"/>
                <a:cs typeface="Goudy Bookletter 1911"/>
              </a:rPr>
              <a:t>Example: HARVEST as a solution</a:t>
            </a:r>
          </a:p>
          <a:p>
            <a:r>
              <a:rPr lang="en-US" dirty="0" smtClean="0">
                <a:latin typeface="Goudy Bookletter 1911"/>
                <a:cs typeface="Goudy Bookletter 1911"/>
              </a:rPr>
              <a:t>quote</a:t>
            </a:r>
            <a:r>
              <a:rPr lang="en-US" baseline="0" dirty="0" smtClean="0">
                <a:latin typeface="Goudy Bookletter 1911"/>
                <a:cs typeface="Goudy Bookletter 1911"/>
              </a:rPr>
              <a:t> from Excel paper about recognizing streams of such actions</a:t>
            </a:r>
          </a:p>
          <a:p>
            <a:r>
              <a:rPr lang="en-US" baseline="0" dirty="0" smtClean="0">
                <a:latin typeface="Goudy Bookletter 1911"/>
                <a:cs typeface="Goudy Bookletter 1911"/>
              </a:rPr>
              <a:t>keep in mind how easy / hard the metaphors you use in the interface will make it hard to deduce what the user is doing</a:t>
            </a:r>
          </a:p>
          <a:p>
            <a:endParaRPr lang="en-US" baseline="0" dirty="0" smtClean="0">
              <a:latin typeface="Goudy Bookletter 1911"/>
              <a:cs typeface="Goudy Bookletter 1911"/>
            </a:endParaRPr>
          </a:p>
          <a:p>
            <a:r>
              <a:rPr lang="en-US" baseline="0" dirty="0" smtClean="0">
                <a:latin typeface="Goudy Bookletter 1911"/>
                <a:cs typeface="Goudy Bookletter 1911"/>
              </a:rPr>
              <a:t>For this slide you need a title: User Task: Clustering in Excel</a:t>
            </a:r>
          </a:p>
          <a:p>
            <a:endParaRPr lang="en-US" dirty="0">
              <a:latin typeface="Goudy Bookletter 1911"/>
              <a:cs typeface="Goudy Bookletter 1911"/>
            </a:endParaRPr>
          </a:p>
        </p:txBody>
      </p:sp>
      <p:sp>
        <p:nvSpPr>
          <p:cNvPr id="4" name="Slide Number Placeholder 3"/>
          <p:cNvSpPr>
            <a:spLocks noGrp="1"/>
          </p:cNvSpPr>
          <p:nvPr>
            <p:ph type="sldNum" sz="quarter" idx="10"/>
          </p:nvPr>
        </p:nvSpPr>
        <p:spPr/>
        <p:txBody>
          <a:bodyPr/>
          <a:lstStyle/>
          <a:p>
            <a:fld id="{1DEC60AB-0BF7-7740-82EB-4B9AF5CAB315}" type="slidenum">
              <a:rPr lang="en-US" smtClean="0"/>
              <a:pPr/>
              <a:t>18</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60015867"/>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fix </a:t>
            </a:r>
            <a:r>
              <a:rPr lang="en-US" dirty="0" err="1" smtClean="0"/>
              <a:t>LaTeX</a:t>
            </a:r>
            <a:r>
              <a:rPr lang="en-US" baseline="0" dirty="0" smtClean="0"/>
              <a:t> quotes</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19</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90972442"/>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slide that introduces Harvest: Harvest is a web-based visual analysis tool that incorporates</a:t>
            </a:r>
            <a:r>
              <a:rPr lang="en-US" baseline="0" dirty="0" smtClean="0"/>
              <a:t> semantic actions as a core design element (maybe show the picture on page 129 upper right) by Gotz and Zhou of IBM; (Michelle Zhou may be in the audience) .  Now say what your point is about this paper.</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20</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09307004"/>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Goudy Bookletter 1911"/>
                <a:cs typeface="Goudy Bookletter 1911"/>
              </a:rPr>
              <a:t>Example: data-cleaning problems with Splunk</a:t>
            </a:r>
          </a:p>
          <a:p>
            <a:r>
              <a:rPr lang="en-US" dirty="0" smtClean="0">
                <a:latin typeface="Goudy Bookletter 1911"/>
                <a:cs typeface="Goudy Bookletter 1911"/>
              </a:rPr>
              <a:t>diagram of all possible source things could</a:t>
            </a:r>
            <a:r>
              <a:rPr lang="en-US" baseline="0" dirty="0" smtClean="0">
                <a:latin typeface="Goudy Bookletter 1911"/>
                <a:cs typeface="Goudy Bookletter 1911"/>
              </a:rPr>
              <a:t> be logged in funnel view</a:t>
            </a:r>
          </a:p>
          <a:p>
            <a:r>
              <a:rPr lang="en-US" baseline="0" dirty="0" smtClean="0">
                <a:latin typeface="Goudy Bookletter 1911"/>
                <a:cs typeface="Goudy Bookletter 1911"/>
              </a:rPr>
              <a:t>quote from Tableau</a:t>
            </a:r>
          </a:p>
          <a:p>
            <a:endParaRPr lang="en-US" baseline="0" dirty="0" smtClean="0">
              <a:latin typeface="Goudy Bookletter 1911"/>
              <a:cs typeface="Goudy Bookletter 1911"/>
            </a:endParaRPr>
          </a:p>
          <a:p>
            <a:r>
              <a:rPr lang="en-US" baseline="0" dirty="0" smtClean="0">
                <a:latin typeface="Goudy Bookletter 1911"/>
                <a:cs typeface="Goudy Bookletter 1911"/>
              </a:rPr>
              <a:t>Do you really want to say ALL events?  Or just important ones?</a:t>
            </a:r>
            <a:endParaRPr lang="en-US" dirty="0">
              <a:latin typeface="Goudy Bookletter 1911"/>
              <a:cs typeface="Goudy Bookletter 1911"/>
            </a:endParaRPr>
          </a:p>
        </p:txBody>
      </p:sp>
      <p:sp>
        <p:nvSpPr>
          <p:cNvPr id="4" name="Slide Number Placeholder 3"/>
          <p:cNvSpPr>
            <a:spLocks noGrp="1"/>
          </p:cNvSpPr>
          <p:nvPr>
            <p:ph type="sldNum" sz="quarter" idx="10"/>
          </p:nvPr>
        </p:nvSpPr>
        <p:spPr/>
        <p:txBody>
          <a:bodyPr/>
          <a:lstStyle/>
          <a:p>
            <a:fld id="{1DEC60AB-0BF7-7740-82EB-4B9AF5CAB315}" type="slidenum">
              <a:rPr lang="en-US" smtClean="0"/>
              <a:pPr/>
              <a:t>21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2816856"/>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Before</a:t>
            </a:r>
            <a:r>
              <a:rPr lang="en-US" sz="1200" baseline="0" dirty="0" smtClean="0"/>
              <a:t> I get to our main recommendations, I’ll provide some context to make sure we’re all on the same page. </a:t>
            </a:r>
            <a:endParaRPr lang="en-US" baseline="0" dirty="0" smtClean="0"/>
          </a:p>
          <a:p>
            <a:endParaRPr lang="en-US" baseline="0" dirty="0" smtClean="0"/>
          </a:p>
          <a:p>
            <a:r>
              <a:rPr lang="en-US" baseline="0" dirty="0" smtClean="0"/>
              <a:t>Logs generally contain collections of events. </a:t>
            </a:r>
            <a:r>
              <a:rPr lang="en-US" dirty="0" smtClean="0"/>
              <a:t>This </a:t>
            </a:r>
            <a:r>
              <a:rPr lang="en-US" dirty="0" smtClean="0"/>
              <a:t>is </a:t>
            </a:r>
            <a:r>
              <a:rPr lang="en-US" dirty="0" smtClean="0"/>
              <a:t>an</a:t>
            </a:r>
            <a:r>
              <a:rPr lang="en-US" baseline="0" dirty="0" smtClean="0"/>
              <a:t> example of a such an event, from </a:t>
            </a:r>
            <a:r>
              <a:rPr lang="en-US" baseline="0" dirty="0" err="1" smtClean="0"/>
              <a:t>Splunk</a:t>
            </a:r>
            <a:r>
              <a:rPr lang="en-US" dirty="0" smtClean="0"/>
              <a:t>.</a:t>
            </a:r>
          </a:p>
          <a:p>
            <a:endParaRPr lang="en-US" dirty="0" smtClean="0"/>
          </a:p>
          <a:p>
            <a:r>
              <a:rPr lang="en-US" dirty="0" smtClean="0"/>
              <a:t>There is a lot of</a:t>
            </a:r>
            <a:r>
              <a:rPr lang="en-US" baseline="0" dirty="0" smtClean="0"/>
              <a:t> variety in exactly what information is contained in such events and how it is formatted, but there are a few pieces of information that are usually </a:t>
            </a:r>
            <a:r>
              <a:rPr lang="en-US" baseline="0" smtClean="0"/>
              <a:t>there.</a:t>
            </a:r>
            <a:endParaRPr lang="en-US" smtClean="0"/>
          </a:p>
        </p:txBody>
      </p:sp>
      <p:sp>
        <p:nvSpPr>
          <p:cNvPr id="4" name="Slide Number Placeholder 3"/>
          <p:cNvSpPr>
            <a:spLocks noGrp="1"/>
          </p:cNvSpPr>
          <p:nvPr>
            <p:ph type="sldNum" sz="quarter" idx="10"/>
          </p:nvPr>
        </p:nvSpPr>
        <p:spPr/>
        <p:txBody>
          <a:bodyPr/>
          <a:lstStyle/>
          <a:p>
            <a:fld id="{1DEC60AB-0BF7-7740-82EB-4B9AF5CAB315}" type="slidenum">
              <a:rPr lang="en-US" smtClean="0"/>
              <a:pPr/>
              <a:t>2</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94647794"/>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label this as being from TableauSoftware.</a:t>
            </a:r>
          </a:p>
          <a:p>
            <a:r>
              <a:rPr lang="en-US" dirty="0" smtClean="0"/>
              <a:t>You might toss in the comments about versions of software as well.</a:t>
            </a:r>
            <a:r>
              <a:rPr lang="en-US" baseline="0" dirty="0" smtClean="0"/>
              <a:t> and parameter settings.</a:t>
            </a:r>
            <a:endParaRPr lang="en-US" dirty="0" smtClean="0"/>
          </a:p>
          <a:p>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23</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24711159"/>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a:t>
            </a:r>
            <a:r>
              <a:rPr lang="en-US" baseline="0" dirty="0" smtClean="0"/>
              <a:t> of </a:t>
            </a:r>
            <a:r>
              <a:rPr lang="en-US" baseline="0" dirty="0" err="1" smtClean="0"/>
              <a:t>google</a:t>
            </a:r>
            <a:r>
              <a:rPr lang="en-US" baseline="0" dirty="0" smtClean="0"/>
              <a:t> autocomplete</a:t>
            </a:r>
          </a:p>
          <a:p>
            <a:r>
              <a:rPr lang="en-US" baseline="0" dirty="0" smtClean="0"/>
              <a:t>menu jitter / flailing / heatmap</a:t>
            </a:r>
          </a:p>
          <a:p>
            <a:endParaRPr lang="en-US" baseline="0" dirty="0" smtClean="0"/>
          </a:p>
          <a:p>
            <a:r>
              <a:rPr lang="en-US" baseline="0" dirty="0" smtClean="0"/>
              <a:t>Put an asterisk for privacy considerations … I would probably omit this one altogether.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24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2816856"/>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a:t>
            </a:r>
            <a:r>
              <a:rPr lang="en-US" baseline="0" dirty="0" err="1" smtClean="0"/>
              <a:t>normalmodes.com</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25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73907478"/>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Goudy Bookletter 1911"/>
                <a:cs typeface="Goudy Bookletter 1911"/>
              </a:rPr>
              <a:t>Example: making recommendations in Splunk</a:t>
            </a:r>
          </a:p>
          <a:p>
            <a:r>
              <a:rPr lang="en-US" dirty="0" smtClean="0"/>
              <a:t>diagram – </a:t>
            </a:r>
            <a:r>
              <a:rPr lang="en-US" dirty="0" err="1" smtClean="0"/>
              <a:t>bayesian</a:t>
            </a:r>
            <a:r>
              <a:rPr lang="en-US" dirty="0" smtClean="0"/>
              <a:t> graph of actions</a:t>
            </a:r>
            <a:r>
              <a:rPr lang="en-US" baseline="0" dirty="0" smtClean="0"/>
              <a:t> to recommend</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27</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2816856"/>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a label of where this comes from: mathematica</a:t>
            </a:r>
          </a:p>
          <a:p>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28</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63378571"/>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make this more readable, make your browser narrower and to control-plus to make this larger</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29</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70238235"/>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this</a:t>
            </a:r>
            <a:r>
              <a:rPr lang="en-US" baseline="0" dirty="0" smtClean="0"/>
              <a:t> at the start in your recommendation motivation slides</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30</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64470171"/>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a:t>
            </a:r>
            <a:r>
              <a:rPr lang="en-US" baseline="0" dirty="0" smtClean="0"/>
              <a:t> shot again of amazon and SYF</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32</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2816856"/>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33</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30629769"/>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diagram</a:t>
            </a:r>
            <a:r>
              <a:rPr lang="en-US" baseline="0" dirty="0" smtClean="0"/>
              <a:t> showing input from all systems? not necessary</a:t>
            </a:r>
          </a:p>
          <a:p>
            <a:endParaRPr lang="en-US" baseline="0" dirty="0" smtClean="0"/>
          </a:p>
          <a:p>
            <a:r>
              <a:rPr lang="en-US" baseline="0" dirty="0" smtClean="0"/>
              <a:t>open source standards</a:t>
            </a:r>
          </a:p>
          <a:p>
            <a:endParaRPr lang="en-US" dirty="0" smtClean="0"/>
          </a:p>
          <a:p>
            <a:r>
              <a:rPr lang="en-US" dirty="0" smtClean="0"/>
              <a:t>put</a:t>
            </a:r>
            <a:r>
              <a:rPr lang="en-US" baseline="0" dirty="0" smtClean="0"/>
              <a:t> this last; requires the community coming together</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36</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2816856"/>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includes a timestamp.</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3</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94647794"/>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 slide: state the opinion</a:t>
            </a:r>
            <a:r>
              <a:rPr lang="en-US" baseline="0" dirty="0" smtClean="0"/>
              <a:t> of the opinion piece: ending with the standard ; should summarize the points </a:t>
            </a:r>
          </a:p>
          <a:p>
            <a:r>
              <a:rPr lang="en-US" baseline="0" dirty="0" smtClean="0"/>
              <a:t>started journey with wanting to solve the problem; tools are inaccurate. </a:t>
            </a:r>
          </a:p>
          <a:p>
            <a:r>
              <a:rPr lang="en-US" baseline="0" dirty="0" smtClean="0"/>
              <a:t>found some issues when doing practical work</a:t>
            </a:r>
          </a:p>
          <a:p>
            <a:r>
              <a:rPr lang="en-US" baseline="0" dirty="0" smtClean="0"/>
              <a:t>attempted here to make some recommendations</a:t>
            </a:r>
          </a:p>
          <a:p>
            <a:r>
              <a:rPr lang="en-US" baseline="0" dirty="0" smtClean="0"/>
              <a:t>invite the community to join us in improving this vital situation for IDEA goals</a:t>
            </a:r>
          </a:p>
          <a:p>
            <a:r>
              <a:rPr lang="en-US" baseline="0" dirty="0" smtClean="0"/>
              <a:t>when you build your next system, will you reconsider how you log next?</a:t>
            </a:r>
          </a:p>
          <a:p>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37</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19135134"/>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whose</a:t>
            </a:r>
            <a:r>
              <a:rPr lang="en-US" baseline="0" dirty="0" smtClean="0"/>
              <a:t> action ultimately generated the event.</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94647794"/>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record of the action</a:t>
            </a:r>
            <a:r>
              <a:rPr lang="en-US" baseline="0" dirty="0" smtClean="0"/>
              <a:t> it self.</a:t>
            </a:r>
          </a:p>
          <a:p>
            <a:endParaRPr lang="en-US" baseline="0" dirty="0" smtClean="0"/>
          </a:p>
          <a:p>
            <a:r>
              <a:rPr lang="en-US" baseline="0" dirty="0" smtClean="0"/>
              <a:t>In data analysis systems, this is often some operation that transforms the data that the user is analyzing.</a:t>
            </a:r>
          </a:p>
          <a:p>
            <a:endParaRPr lang="en-US" baseline="0" dirty="0" smtClean="0"/>
          </a:p>
          <a:p>
            <a:r>
              <a:rPr lang="en-US" baseline="0" dirty="0" smtClean="0"/>
              <a:t>It may be, as in this case, a query. Or it may be a function that was called ultimately as a result of a button press.</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94647794"/>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can also contain other information, such as function</a:t>
            </a:r>
            <a:r>
              <a:rPr lang="en-US" baseline="0" dirty="0" smtClean="0"/>
              <a:t> parameters, execution environment, configuration and version information, or a stack trace.</a:t>
            </a:r>
            <a:endParaRPr lang="en-US" dirty="0" smtClean="0"/>
          </a:p>
          <a:p>
            <a:endParaRPr lang="en-US" dirty="0" smtClean="0"/>
          </a:p>
          <a:p>
            <a:r>
              <a:rPr lang="en-US" dirty="0" smtClean="0"/>
              <a:t>Such events are logged primarily </a:t>
            </a:r>
            <a:r>
              <a:rPr lang="en-US" dirty="0" smtClean="0"/>
              <a:t>for debugging systems. </a:t>
            </a:r>
            <a:r>
              <a:rPr lang="en-US" dirty="0" smtClean="0"/>
              <a:t> </a:t>
            </a:r>
          </a:p>
          <a:p>
            <a:endParaRPr lang="en-US" dirty="0" smtClean="0"/>
          </a:p>
          <a:p>
            <a:r>
              <a:rPr lang="en-US" dirty="0" smtClean="0"/>
              <a:t>So what </a:t>
            </a:r>
            <a:r>
              <a:rPr lang="en-US" dirty="0" smtClean="0"/>
              <a:t>can</a:t>
            </a:r>
            <a:r>
              <a:rPr lang="en-US" dirty="0" smtClean="0"/>
              <a:t> this</a:t>
            </a:r>
            <a:r>
              <a:rPr lang="en-US" baseline="0" dirty="0" smtClean="0"/>
              <a:t> lowly log event</a:t>
            </a:r>
            <a:r>
              <a:rPr lang="en-US" dirty="0" smtClean="0"/>
              <a:t> </a:t>
            </a:r>
            <a:r>
              <a:rPr lang="en-US" dirty="0" smtClean="0"/>
              <a:t>tell</a:t>
            </a:r>
            <a:r>
              <a:rPr lang="en-US" baseline="0" dirty="0" smtClean="0"/>
              <a:t> us about</a:t>
            </a:r>
            <a:r>
              <a:rPr lang="en-US" baseline="0" dirty="0" smtClean="0"/>
              <a:t> interactive data exploration and analysis?  </a:t>
            </a:r>
            <a:r>
              <a:rPr lang="en-US" baseline="0" dirty="0" smtClean="0"/>
              <a:t>What can’t it?  What is missing?  What is present?  That is what this talk is about</a:t>
            </a:r>
            <a:r>
              <a:rPr lang="en-US" baseline="0" dirty="0" smtClean="0"/>
              <a:t>. We want better logging.</a:t>
            </a:r>
          </a:p>
          <a:p>
            <a:endParaRPr lang="en-US" baseline="0" dirty="0" smtClean="0"/>
          </a:p>
          <a:p>
            <a:r>
              <a:rPr lang="en-US" baseline="0" dirty="0" smtClean="0"/>
              <a:t>People </a:t>
            </a:r>
            <a:r>
              <a:rPr lang="en-US" baseline="0" dirty="0" smtClean="0"/>
              <a:t>have talked about logging – its an old topic, but we we are taking it up anew in the rising popularity of big data because we’ve found it’s lacking for interactive systems like what the</a:t>
            </a:r>
            <a:r>
              <a:rPr lang="en-US" baseline="0" dirty="0" smtClean="0"/>
              <a:t> IDEA workshop </a:t>
            </a:r>
            <a:r>
              <a:rPr lang="en-US" baseline="0" dirty="0" smtClean="0"/>
              <a:t>concerns itself with.</a:t>
            </a:r>
          </a:p>
          <a:p>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6</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94647794"/>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why?</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7</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2816856"/>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 small … use control-plus</a:t>
            </a:r>
            <a:r>
              <a:rPr lang="en-US" baseline="0" dirty="0" smtClean="0"/>
              <a:t> to make everying larger in this view (and make the width of the browser smaller)</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9</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25350591"/>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this a picture of? should at least have a title on top and a subtitle</a:t>
            </a:r>
            <a:r>
              <a:rPr lang="en-US" baseline="0" dirty="0" smtClean="0"/>
              <a:t> on the bottom that explains the main point.</a:t>
            </a:r>
          </a:p>
          <a:p>
            <a:r>
              <a:rPr lang="en-US" dirty="0" smtClean="0"/>
              <a:t> Why am I seeing this?  </a:t>
            </a:r>
            <a:endParaRPr lang="en-US" dirty="0"/>
          </a:p>
        </p:txBody>
      </p:sp>
      <p:sp>
        <p:nvSpPr>
          <p:cNvPr id="4" name="Slide Number Placeholder 3"/>
          <p:cNvSpPr>
            <a:spLocks noGrp="1"/>
          </p:cNvSpPr>
          <p:nvPr>
            <p:ph type="sldNum" sz="quarter" idx="10"/>
          </p:nvPr>
        </p:nvSpPr>
        <p:spPr/>
        <p:txBody>
          <a:bodyPr/>
          <a:lstStyle/>
          <a:p>
            <a:fld id="{1DEC60AB-0BF7-7740-82EB-4B9AF5CAB315}" type="slidenum">
              <a:rPr lang="en-US" smtClean="0"/>
              <a:pPr/>
              <a:t>11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5340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A78A31-5A1A-DF45-95CC-1505AD5B603A}" type="datetimeFigureOut">
              <a:rPr lang="en-US" smtClean="0"/>
              <a:pPr/>
              <a:t>8/22/14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87344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A78A31-5A1A-DF45-95CC-1505AD5B603A}" type="datetimeFigureOut">
              <a:rPr lang="en-US" smtClean="0"/>
              <a:pPr/>
              <a:t>8/22/14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90606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A78A31-5A1A-DF45-95CC-1505AD5B603A}" type="datetimeFigureOut">
              <a:rPr lang="en-US" smtClean="0"/>
              <a:pPr/>
              <a:t>8/22/14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37280226"/>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A78A31-5A1A-DF45-95CC-1505AD5B603A}" type="datetimeFigureOut">
              <a:rPr lang="en-US" smtClean="0"/>
              <a:pPr/>
              <a:t>8/22/14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01071742"/>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A78A31-5A1A-DF45-95CC-1505AD5B603A}" type="datetimeFigureOut">
              <a:rPr lang="en-US" smtClean="0"/>
              <a:pPr/>
              <a:t>8/22/14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7241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A78A31-5A1A-DF45-95CC-1505AD5B603A}" type="datetimeFigureOut">
              <a:rPr lang="en-US" smtClean="0"/>
              <a:pPr/>
              <a:t>8/22/14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1319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A78A31-5A1A-DF45-95CC-1505AD5B603A}" type="datetimeFigureOut">
              <a:rPr lang="en-US" smtClean="0"/>
              <a:pPr/>
              <a:t>8/22/14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9218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A78A31-5A1A-DF45-95CC-1505AD5B603A}" type="datetimeFigureOut">
              <a:rPr lang="en-US" smtClean="0"/>
              <a:pPr/>
              <a:t>8/22/14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419383"/>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A78A31-5A1A-DF45-95CC-1505AD5B603A}" type="datetimeFigureOut">
              <a:rPr lang="en-US" smtClean="0"/>
              <a:pPr/>
              <a:t>8/22/14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5327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A78A31-5A1A-DF45-95CC-1505AD5B603A}" type="datetimeFigureOut">
              <a:rPr lang="en-US" smtClean="0"/>
              <a:pPr/>
              <a:t>8/22/14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66627961"/>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A78A31-5A1A-DF45-95CC-1505AD5B603A}" type="datetimeFigureOut">
              <a:rPr lang="en-US" smtClean="0"/>
              <a:pPr/>
              <a:t>8/22/14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873382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78A31-5A1A-DF45-95CC-1505AD5B603A}" type="datetimeFigureOut">
              <a:rPr lang="en-US" smtClean="0"/>
              <a:pPr/>
              <a:t>8/22/14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BEB34-0760-8A40-A83E-B32FD980192E}"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22162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Raleway Light"/>
                <a:cs typeface="Raleway Light"/>
              </a:rPr>
              <a:t>Better Logging to Improve Interactive Data Analysis Tools</a:t>
            </a:r>
            <a:endParaRPr lang="en-US" dirty="0">
              <a:latin typeface="Raleway Light"/>
              <a:cs typeface="Raleway Light"/>
            </a:endParaRPr>
          </a:p>
        </p:txBody>
      </p:sp>
      <p:sp>
        <p:nvSpPr>
          <p:cNvPr id="3" name="Subtitle 2"/>
          <p:cNvSpPr>
            <a:spLocks noGrp="1"/>
          </p:cNvSpPr>
          <p:nvPr>
            <p:ph type="subTitle" idx="1"/>
          </p:nvPr>
        </p:nvSpPr>
        <p:spPr>
          <a:xfrm>
            <a:off x="1371600" y="3886199"/>
            <a:ext cx="6400800" cy="1989667"/>
          </a:xfrm>
        </p:spPr>
        <p:txBody>
          <a:bodyPr>
            <a:noAutofit/>
          </a:bodyPr>
          <a:lstStyle/>
          <a:p>
            <a:pPr algn="l"/>
            <a:r>
              <a:rPr lang="en-US" sz="2600" dirty="0" smtClean="0">
                <a:latin typeface="Goudy Bookletter 1911"/>
                <a:cs typeface="Goudy Bookletter 1911"/>
              </a:rPr>
              <a:t>Sara Alspaugh . . . . . . . . . </a:t>
            </a:r>
            <a:r>
              <a:rPr lang="en-US" sz="2000" dirty="0" smtClean="0">
                <a:latin typeface="Goudy Bookletter 1911"/>
                <a:cs typeface="Goudy Bookletter 1911"/>
              </a:rPr>
              <a:t>alspaugh@eecs.berkeley.edu</a:t>
            </a:r>
          </a:p>
          <a:p>
            <a:pPr algn="l"/>
            <a:r>
              <a:rPr lang="en-US" sz="2600" dirty="0" smtClean="0">
                <a:latin typeface="Goudy Bookletter 1911"/>
                <a:cs typeface="Goudy Bookletter 1911"/>
              </a:rPr>
              <a:t>Archana Ganapathi </a:t>
            </a:r>
            <a:r>
              <a:rPr lang="en-US" sz="2600" dirty="0">
                <a:solidFill>
                  <a:prstClr val="black">
                    <a:tint val="75000"/>
                  </a:prstClr>
                </a:solidFill>
                <a:latin typeface="Goudy Bookletter 1911"/>
                <a:cs typeface="Goudy Bookletter 1911"/>
              </a:rPr>
              <a:t>. . . . . </a:t>
            </a:r>
            <a:r>
              <a:rPr lang="en-US" sz="2600" dirty="0" smtClean="0">
                <a:solidFill>
                  <a:prstClr val="black">
                    <a:tint val="75000"/>
                  </a:prstClr>
                </a:solidFill>
                <a:latin typeface="Goudy Bookletter 1911"/>
                <a:cs typeface="Goudy Bookletter 1911"/>
              </a:rPr>
              <a:t>. </a:t>
            </a:r>
            <a:r>
              <a:rPr lang="en-US" sz="2600" dirty="0">
                <a:solidFill>
                  <a:prstClr val="black">
                    <a:tint val="75000"/>
                  </a:prstClr>
                </a:solidFill>
                <a:latin typeface="Goudy Bookletter 1911"/>
                <a:cs typeface="Goudy Bookletter 1911"/>
              </a:rPr>
              <a:t>. </a:t>
            </a:r>
            <a:r>
              <a:rPr lang="en-US" sz="2000" dirty="0" smtClean="0">
                <a:latin typeface="Goudy Bookletter 1911"/>
                <a:cs typeface="Goudy Bookletter 1911"/>
              </a:rPr>
              <a:t>aganapathi@splunk.com</a:t>
            </a:r>
          </a:p>
          <a:p>
            <a:pPr algn="l"/>
            <a:r>
              <a:rPr lang="en-US" sz="2600" dirty="0" smtClean="0">
                <a:latin typeface="Goudy Bookletter 1911"/>
                <a:cs typeface="Goudy Bookletter 1911"/>
              </a:rPr>
              <a:t>Marti Hearst . . . . . . . . . . . . . .  </a:t>
            </a:r>
            <a:r>
              <a:rPr lang="en-US" sz="2000" dirty="0" smtClean="0">
                <a:latin typeface="Goudy Bookletter 1911"/>
                <a:cs typeface="Goudy Bookletter 1911"/>
              </a:rPr>
              <a:t>hearst@berkeley.edu</a:t>
            </a:r>
          </a:p>
          <a:p>
            <a:pPr algn="l"/>
            <a:r>
              <a:rPr lang="en-US" sz="2600" dirty="0" smtClean="0">
                <a:latin typeface="Goudy Bookletter 1911"/>
                <a:cs typeface="Goudy Bookletter 1911"/>
              </a:rPr>
              <a:t>Randy Katz </a:t>
            </a:r>
            <a:r>
              <a:rPr lang="en-US" sz="2600" dirty="0">
                <a:solidFill>
                  <a:prstClr val="black">
                    <a:tint val="75000"/>
                  </a:prstClr>
                </a:solidFill>
                <a:latin typeface="Goudy Bookletter 1911"/>
                <a:cs typeface="Goudy Bookletter 1911"/>
              </a:rPr>
              <a:t>. . . . . . . . . </a:t>
            </a:r>
            <a:r>
              <a:rPr lang="en-US" sz="2600" dirty="0" smtClean="0">
                <a:solidFill>
                  <a:prstClr val="black">
                    <a:tint val="75000"/>
                  </a:prstClr>
                </a:solidFill>
                <a:latin typeface="Goudy Bookletter 1911"/>
                <a:cs typeface="Goudy Bookletter 1911"/>
              </a:rPr>
              <a:t>. . . . </a:t>
            </a:r>
            <a:r>
              <a:rPr lang="en-US" sz="2000" dirty="0" smtClean="0">
                <a:latin typeface="Goudy Bookletter 1911"/>
                <a:cs typeface="Goudy Bookletter 1911"/>
              </a:rPr>
              <a:t>randy@eecs.berkeley.edu</a:t>
            </a:r>
            <a:endParaRPr lang="en-US" sz="2000" dirty="0">
              <a:latin typeface="Goudy Bookletter 1911"/>
              <a:cs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61106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mazon-checkout.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2654953"/>
            <a:ext cx="9144000" cy="104395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179929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google-goal-flow-example.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301910"/>
            <a:ext cx="9144000" cy="5655787"/>
          </a:xfrm>
          <a:prstGeom prst="rect">
            <a:avLst/>
          </a:prstGeom>
        </p:spPr>
      </p:pic>
      <p:sp>
        <p:nvSpPr>
          <p:cNvPr id="3" name="TextBox 2"/>
          <p:cNvSpPr txBox="1"/>
          <p:nvPr/>
        </p:nvSpPr>
        <p:spPr>
          <a:xfrm>
            <a:off x="0" y="6020172"/>
            <a:ext cx="9144000" cy="646331"/>
          </a:xfrm>
          <a:prstGeom prst="rect">
            <a:avLst/>
          </a:prstGeom>
          <a:noFill/>
        </p:spPr>
        <p:txBody>
          <a:bodyPr wrap="square" rtlCol="0">
            <a:spAutoFit/>
          </a:bodyPr>
          <a:lstStyle/>
          <a:p>
            <a:pPr algn="ctr"/>
            <a:r>
              <a:rPr lang="en-US" sz="3600" dirty="0" smtClean="0">
                <a:latin typeface="Raleway Light"/>
              </a:rPr>
              <a:t>Google Analytics Goal Flow Visualization</a:t>
            </a:r>
            <a:endParaRPr lang="en-US" sz="3600" dirty="0">
              <a:latin typeface="Raleway Light"/>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28640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yf.png"/>
          <p:cNvPicPr>
            <a:picLocks noChangeAspect="1"/>
          </p:cNvPicPr>
          <p:nvPr/>
        </p:nvPicPr>
        <p:blipFill>
          <a:blip r:embed="rId3">
            <a:alphaModFix/>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152400"/>
            <a:ext cx="9144000" cy="6534150"/>
          </a:xfrm>
          <a:prstGeom prst="rect">
            <a:avLst/>
          </a:prstGeom>
        </p:spPr>
      </p:pic>
      <p:sp>
        <p:nvSpPr>
          <p:cNvPr id="4" name="Rounded Rectangle 3"/>
          <p:cNvSpPr/>
          <p:nvPr/>
        </p:nvSpPr>
        <p:spPr>
          <a:xfrm>
            <a:off x="75603" y="498902"/>
            <a:ext cx="1995880" cy="2902695"/>
          </a:xfrm>
          <a:prstGeom prst="roundRect">
            <a:avLst>
              <a:gd name="adj" fmla="val 23667"/>
            </a:avLst>
          </a:prstGeom>
          <a:noFill/>
          <a:ln w="57150" cmpd="sng">
            <a:solidFill>
              <a:srgbClr val="953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2223882" y="2299188"/>
            <a:ext cx="2554131" cy="1782730"/>
          </a:xfrm>
          <a:prstGeom prst="roundRect">
            <a:avLst>
              <a:gd name="adj" fmla="val 23667"/>
            </a:avLst>
          </a:prstGeom>
          <a:noFill/>
          <a:ln w="57150" cmpd="sng">
            <a:solidFill>
              <a:srgbClr val="953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82621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yf.png"/>
          <p:cNvPicPr>
            <a:picLocks noChangeAspect="1"/>
          </p:cNvPicPr>
          <p:nvPr/>
        </p:nvPicPr>
        <p:blipFill>
          <a:blip r:embed="rId3">
            <a:alphaModFix/>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4">
                    <a14:imgEffect>
                      <a14:artisticBlur/>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152400"/>
            <a:ext cx="9144000" cy="6534150"/>
          </a:xfrm>
          <a:prstGeom prst="rect">
            <a:avLst/>
          </a:prstGeom>
        </p:spPr>
      </p:pic>
      <p:sp>
        <p:nvSpPr>
          <p:cNvPr id="3" name="TextBox 2"/>
          <p:cNvSpPr txBox="1"/>
          <p:nvPr/>
        </p:nvSpPr>
        <p:spPr>
          <a:xfrm>
            <a:off x="456857" y="1946049"/>
            <a:ext cx="8232570" cy="2677656"/>
          </a:xfrm>
          <a:prstGeom prst="rect">
            <a:avLst/>
          </a:prstGeom>
          <a:noFill/>
        </p:spPr>
        <p:txBody>
          <a:bodyPr wrap="square" rtlCol="0">
            <a:spAutoFit/>
          </a:bodyPr>
          <a:lstStyle/>
          <a:p>
            <a:r>
              <a:rPr lang="en-US" sz="2400" dirty="0" smtClean="0">
                <a:latin typeface="Goudy Bookletter 1911"/>
                <a:cs typeface="Goudy Bookletter 1911"/>
              </a:rPr>
              <a:t>“Understanding </a:t>
            </a:r>
            <a:r>
              <a:rPr lang="en-US" sz="2400" dirty="0">
                <a:latin typeface="Goudy Bookletter 1911"/>
                <a:cs typeface="Goudy Bookletter 1911"/>
              </a:rPr>
              <a:t>the domain experts’ tasks is necessary to defining the systematic steps for guided discovery. </a:t>
            </a:r>
            <a:r>
              <a:rPr lang="en-US" sz="2400" dirty="0" smtClean="0">
                <a:latin typeface="Goudy Bookletter 1911"/>
                <a:cs typeface="Goudy Bookletter 1911"/>
              </a:rPr>
              <a:t>Although </a:t>
            </a:r>
            <a:r>
              <a:rPr lang="en-US" sz="2400" dirty="0">
                <a:latin typeface="Goudy Bookletter 1911"/>
                <a:cs typeface="Goudy Bookletter 1911"/>
              </a:rPr>
              <a:t>some professions such as physicians, field biologists, and forensic scientists have specific methodologies defined for accomplishing tasks, this is rarer in data analysis. </a:t>
            </a:r>
            <a:r>
              <a:rPr lang="en-US" sz="2400" b="1" i="1" dirty="0">
                <a:latin typeface="Goudy Bookletter 1911"/>
                <a:cs typeface="Goudy Bookletter 1911"/>
              </a:rPr>
              <a:t>Interviewing analysts, reviewing current software approaches, and tabulating techniques common in research publications are important ways to deduce these steps</a:t>
            </a:r>
            <a:r>
              <a:rPr lang="en-US" sz="2400" b="1" i="1" dirty="0" smtClean="0">
                <a:latin typeface="Goudy Bookletter 1911"/>
                <a:cs typeface="Goudy Bookletter 1911"/>
              </a:rPr>
              <a:t>.</a:t>
            </a:r>
            <a:r>
              <a:rPr lang="en-US" sz="2400" i="1" dirty="0" smtClean="0">
                <a:latin typeface="Goudy Bookletter 1911"/>
                <a:cs typeface="Goudy Bookletter 1911"/>
              </a:rPr>
              <a:t>”</a:t>
            </a:r>
            <a:endParaRPr lang="en-US" sz="2400" i="1" dirty="0">
              <a:latin typeface="Goudy Bookletter 1911"/>
              <a:cs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07588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Raleway Light"/>
                <a:cs typeface="Raleway Light"/>
              </a:rPr>
              <a:t>Some problems with logging</a:t>
            </a:r>
            <a:endParaRPr lang="en-US" dirty="0"/>
          </a:p>
        </p:txBody>
      </p:sp>
      <p:sp>
        <p:nvSpPr>
          <p:cNvPr id="9" name="Content Placeholder 8"/>
          <p:cNvSpPr>
            <a:spLocks noGrp="1"/>
          </p:cNvSpPr>
          <p:nvPr>
            <p:ph idx="1"/>
          </p:nvPr>
        </p:nvSpPr>
        <p:spPr/>
        <p:txBody>
          <a:bodyPr/>
          <a:lstStyle/>
          <a:p>
            <a:r>
              <a:rPr lang="en-US" dirty="0" smtClean="0">
                <a:latin typeface="Goudy Bookletter 1911"/>
              </a:rPr>
              <a:t>ISCE study of top six open source projects</a:t>
            </a:r>
          </a:p>
          <a:p>
            <a:pPr lvl="1"/>
            <a:r>
              <a:rPr lang="en-US" sz="2600" dirty="0" smtClean="0">
                <a:latin typeface="Goudy Bookletter 1911"/>
              </a:rPr>
              <a:t>“</a:t>
            </a:r>
            <a:r>
              <a:rPr lang="en-US" sz="2600" dirty="0" smtClean="0">
                <a:latin typeface="Goudy Bookletter 1911"/>
                <a:cs typeface="Goudy Bookletter 1911"/>
              </a:rPr>
              <a:t>often a subjective and arbitrary practice</a:t>
            </a:r>
            <a:r>
              <a:rPr lang="en-US" sz="2600" dirty="0" smtClean="0">
                <a:latin typeface="Goudy Bookletter 1911"/>
              </a:rPr>
              <a:t>”</a:t>
            </a:r>
          </a:p>
          <a:p>
            <a:pPr lvl="1"/>
            <a:r>
              <a:rPr lang="en-US" sz="2600" dirty="0" smtClean="0">
                <a:latin typeface="Goudy Bookletter 1911"/>
              </a:rPr>
              <a:t>“</a:t>
            </a:r>
            <a:r>
              <a:rPr lang="en-US" sz="2600" dirty="0" smtClean="0">
                <a:latin typeface="Goudy Bookletter 1911"/>
                <a:cs typeface="Goudy Bookletter 1911"/>
              </a:rPr>
              <a:t>seldom a core </a:t>
            </a:r>
            <a:r>
              <a:rPr lang="en-US" sz="2600" dirty="0" smtClean="0">
                <a:latin typeface="Goudy Bookletter 1911"/>
                <a:cs typeface="Goudy Bookletter 1911"/>
              </a:rPr>
              <a:t>feature provided by the vendors”</a:t>
            </a:r>
          </a:p>
          <a:p>
            <a:pPr lvl="1"/>
            <a:r>
              <a:rPr lang="en-US" sz="2600" dirty="0" smtClean="0">
                <a:latin typeface="Goudy Bookletter 1911"/>
                <a:cs typeface="Goudy Bookletter 1911"/>
              </a:rPr>
              <a:t>“</a:t>
            </a:r>
            <a:r>
              <a:rPr lang="en-US" sz="2600" dirty="0" smtClean="0">
                <a:latin typeface="Goudy Bookletter 1911"/>
                <a:cs typeface="Goudy Bookletter 1911"/>
              </a:rPr>
              <a:t>written as “after-thoughts” after a </a:t>
            </a:r>
            <a:r>
              <a:rPr lang="en-US" sz="2600" dirty="0" smtClean="0">
                <a:latin typeface="Goudy Bookletter 1911"/>
                <a:cs typeface="Goudy Bookletter 1911"/>
              </a:rPr>
              <a:t>failure”</a:t>
            </a:r>
          </a:p>
          <a:p>
            <a:pPr lvl="1"/>
            <a:r>
              <a:rPr lang="en-US" sz="2600" dirty="0" smtClean="0">
                <a:latin typeface="Goudy Bookletter 1911"/>
                <a:cs typeface="Goudy Bookletter 1911"/>
              </a:rPr>
              <a:t>“</a:t>
            </a:r>
            <a:r>
              <a:rPr lang="en-US" sz="2600" dirty="0" smtClean="0">
                <a:latin typeface="Goudy Bookletter 1911"/>
                <a:cs typeface="Goudy Bookletter 1911"/>
              </a:rPr>
              <a:t>arbitrary decisions on when, what and where to </a:t>
            </a:r>
            <a:r>
              <a:rPr lang="en-US" sz="2600" dirty="0" smtClean="0">
                <a:latin typeface="Goudy Bookletter 1911"/>
                <a:cs typeface="Goudy Bookletter 1911"/>
              </a:rPr>
              <a:t>log”</a:t>
            </a:r>
            <a:endParaRPr lang="en-US" sz="2600" dirty="0" smtClean="0">
              <a:latin typeface="Goudy Bookletter 1911"/>
            </a:endParaRPr>
          </a:p>
          <a:p>
            <a:pPr lvl="1"/>
            <a:endParaRPr lang="en-US" dirty="0">
              <a:latin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030779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4566333" y="2068214"/>
            <a:ext cx="3447429" cy="2308324"/>
          </a:xfrm>
          <a:prstGeom prst="rect">
            <a:avLst/>
          </a:prstGeom>
          <a:noFill/>
        </p:spPr>
        <p:txBody>
          <a:bodyPr wrap="square" rtlCol="0">
            <a:spAutoFit/>
          </a:bodyPr>
          <a:lstStyle/>
          <a:p>
            <a:r>
              <a:rPr lang="en-US" sz="2400" dirty="0">
                <a:latin typeface="Goudy Bookletter 1911"/>
                <a:cs typeface="Goudy Bookletter 1911"/>
              </a:rPr>
              <a:t>“. . . it is critical to gain access to a stream of user actions. Unfortunately, systems and applications </a:t>
            </a:r>
            <a:r>
              <a:rPr lang="en-US" sz="2400" b="1" dirty="0">
                <a:latin typeface="Goudy Bookletter 1911"/>
                <a:cs typeface="Goudy Bookletter 1911"/>
              </a:rPr>
              <a:t>have not been written with an eye to user modeling</a:t>
            </a:r>
            <a:r>
              <a:rPr lang="en-US" sz="2400" dirty="0">
                <a:latin typeface="Goudy Bookletter 1911"/>
                <a:cs typeface="Goudy Bookletter 1911"/>
              </a:rPr>
              <a:t>."</a:t>
            </a:r>
          </a:p>
        </p:txBody>
      </p:sp>
      <p:pic>
        <p:nvPicPr>
          <p:cNvPr id="2" name="Picture 1" descr="microsoft-word-clippy.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584456" y="2068214"/>
            <a:ext cx="2308324" cy="230832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6243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Raleway Light"/>
                <a:cs typeface="Raleway Light"/>
              </a:rPr>
              <a:t>Recommendations</a:t>
            </a:r>
            <a:endParaRPr lang="en-US" dirty="0"/>
          </a:p>
        </p:txBody>
      </p:sp>
      <p:sp>
        <p:nvSpPr>
          <p:cNvPr id="9" name="Content Placeholder 8"/>
          <p:cNvSpPr>
            <a:spLocks noGrp="1"/>
          </p:cNvSpPr>
          <p:nvPr>
            <p:ph idx="1"/>
          </p:nvPr>
        </p:nvSpPr>
        <p:spPr/>
        <p:txBody>
          <a:bodyPr>
            <a:noAutofit/>
          </a:bodyPr>
          <a:lstStyle/>
          <a:p>
            <a:pPr marL="0" indent="0" algn="ctr">
              <a:buNone/>
              <a:tabLst>
                <a:tab pos="0" algn="l"/>
              </a:tabLst>
            </a:pPr>
            <a:r>
              <a:rPr lang="en-US" sz="2200" dirty="0" smtClean="0">
                <a:solidFill>
                  <a:prstClr val="black"/>
                </a:solidFill>
                <a:latin typeface="Goudy Bookletter 1911"/>
                <a:cs typeface="Raleway Light"/>
              </a:rPr>
              <a:t>Plan ahead to capture high-level user actions </a:t>
            </a:r>
            <a:r>
              <a:rPr lang="en-US" sz="2200" dirty="0" smtClean="0">
                <a:solidFill>
                  <a:prstClr val="black"/>
                </a:solidFill>
                <a:latin typeface="Goudy Bookletter 1911"/>
                <a:cs typeface="Raleway Light"/>
              </a:rPr>
              <a:t>when designing </a:t>
            </a:r>
            <a:r>
              <a:rPr lang="en-US" sz="2200" dirty="0" smtClean="0">
                <a:solidFill>
                  <a:prstClr val="black"/>
                </a:solidFill>
                <a:latin typeface="Goudy Bookletter 1911"/>
                <a:cs typeface="Raleway Light"/>
              </a:rPr>
              <a:t>the system</a:t>
            </a:r>
            <a:r>
              <a:rPr lang="en-US" sz="2200" dirty="0" smtClean="0">
                <a:solidFill>
                  <a:prstClr val="black"/>
                </a:solidFill>
                <a:latin typeface="Goudy Bookletter 1911"/>
                <a:cs typeface="Raleway Light"/>
              </a:rPr>
              <a:t>.</a:t>
            </a:r>
          </a:p>
          <a:p>
            <a:pPr marL="0" indent="0" algn="ctr">
              <a:buNone/>
              <a:tabLst>
                <a:tab pos="0" algn="l"/>
              </a:tabLst>
            </a:pPr>
            <a:endParaRPr lang="en-US" sz="2200" dirty="0" smtClean="0">
              <a:solidFill>
                <a:prstClr val="black"/>
              </a:solidFill>
              <a:latin typeface="Goudy Bookletter 1911"/>
              <a:cs typeface="Raleway Light"/>
            </a:endParaRPr>
          </a:p>
          <a:p>
            <a:pPr marL="0" indent="0" algn="ctr">
              <a:buNone/>
              <a:tabLst>
                <a:tab pos="0" algn="l"/>
              </a:tabLst>
            </a:pPr>
            <a:r>
              <a:rPr lang="en-US" sz="2200" dirty="0" smtClean="0">
                <a:solidFill>
                  <a:prstClr val="black"/>
                </a:solidFill>
                <a:latin typeface="Goudy Bookletter 1911"/>
                <a:cs typeface="Raleway Light"/>
              </a:rPr>
              <a:t>Track detailed provenance for all events</a:t>
            </a:r>
            <a:r>
              <a:rPr lang="en-US" sz="2200" dirty="0" smtClean="0">
                <a:solidFill>
                  <a:prstClr val="black"/>
                </a:solidFill>
                <a:latin typeface="Goudy Bookletter 1911"/>
                <a:cs typeface="Raleway Light"/>
              </a:rPr>
              <a:t>.</a:t>
            </a:r>
          </a:p>
          <a:p>
            <a:pPr marL="0" indent="0" algn="ctr">
              <a:buNone/>
              <a:tabLst>
                <a:tab pos="0" algn="l"/>
              </a:tabLst>
            </a:pPr>
            <a:endParaRPr lang="en-US" sz="2200" dirty="0" smtClean="0">
              <a:solidFill>
                <a:prstClr val="black"/>
              </a:solidFill>
              <a:latin typeface="Goudy Bookletter 1911"/>
              <a:cs typeface="Raleway Light"/>
            </a:endParaRPr>
          </a:p>
          <a:p>
            <a:pPr marL="0" indent="0" algn="ctr">
              <a:buNone/>
              <a:tabLst>
                <a:tab pos="0" algn="l"/>
              </a:tabLst>
            </a:pPr>
            <a:r>
              <a:rPr lang="en-US" sz="2200" dirty="0" smtClean="0">
                <a:solidFill>
                  <a:prstClr val="black"/>
                </a:solidFill>
                <a:latin typeface="Goudy Bookletter 1911"/>
                <a:cs typeface="Raleway Light"/>
              </a:rPr>
              <a:t>Observe intermediate user actions that are not “submitted” to the system</a:t>
            </a:r>
            <a:r>
              <a:rPr lang="en-US" sz="2200" dirty="0" smtClean="0">
                <a:solidFill>
                  <a:prstClr val="black"/>
                </a:solidFill>
                <a:latin typeface="Goudy Bookletter 1911"/>
                <a:cs typeface="Raleway Light"/>
              </a:rPr>
              <a:t>.</a:t>
            </a:r>
          </a:p>
          <a:p>
            <a:pPr marL="0" indent="0" algn="ctr">
              <a:buNone/>
              <a:tabLst>
                <a:tab pos="0" algn="l"/>
              </a:tabLst>
            </a:pPr>
            <a:endParaRPr lang="en-US" sz="2200" dirty="0" smtClean="0">
              <a:solidFill>
                <a:prstClr val="black"/>
              </a:solidFill>
              <a:latin typeface="Goudy Bookletter 1911"/>
              <a:cs typeface="Raleway Light"/>
            </a:endParaRPr>
          </a:p>
          <a:p>
            <a:pPr marL="0" indent="0" algn="ctr">
              <a:buNone/>
              <a:tabLst>
                <a:tab pos="0" algn="l"/>
              </a:tabLst>
            </a:pPr>
            <a:r>
              <a:rPr lang="en-US" sz="2200" dirty="0" smtClean="0">
                <a:solidFill>
                  <a:prstClr val="black"/>
                </a:solidFill>
                <a:latin typeface="Goudy Bookletter 1911"/>
                <a:cs typeface="Raleway Light"/>
              </a:rPr>
              <a:t>Record the </a:t>
            </a:r>
            <a:r>
              <a:rPr lang="en-US" sz="2200" dirty="0" smtClean="0">
                <a:solidFill>
                  <a:prstClr val="black"/>
                </a:solidFill>
                <a:latin typeface="Goudy Bookletter 1911"/>
                <a:cs typeface="Raleway Light"/>
              </a:rPr>
              <a:t>metadata and statistics of the data set being analyzed</a:t>
            </a:r>
            <a:r>
              <a:rPr lang="en-US" sz="2200" dirty="0" smtClean="0">
                <a:solidFill>
                  <a:prstClr val="black"/>
                </a:solidFill>
                <a:latin typeface="Goudy Bookletter 1911"/>
                <a:cs typeface="Raleway Light"/>
              </a:rPr>
              <a:t>.</a:t>
            </a:r>
          </a:p>
          <a:p>
            <a:pPr marL="0" indent="0" algn="ctr">
              <a:buNone/>
              <a:tabLst>
                <a:tab pos="0" algn="l"/>
              </a:tabLst>
            </a:pPr>
            <a:endParaRPr lang="en-US" sz="2200" dirty="0" smtClean="0">
              <a:solidFill>
                <a:prstClr val="black"/>
              </a:solidFill>
              <a:latin typeface="Goudy Bookletter 1911"/>
              <a:cs typeface="Raleway Light"/>
            </a:endParaRPr>
          </a:p>
          <a:p>
            <a:pPr marL="0" indent="0" algn="ctr">
              <a:buNone/>
              <a:tabLst>
                <a:tab pos="0" algn="l"/>
              </a:tabLst>
            </a:pPr>
            <a:r>
              <a:rPr lang="en-US" sz="2200" dirty="0" smtClean="0">
                <a:solidFill>
                  <a:prstClr val="black"/>
                </a:solidFill>
                <a:latin typeface="Goudy Bookletter 1911"/>
                <a:cs typeface="Raleway Light"/>
              </a:rPr>
              <a:t>Collect user goals and feedback</a:t>
            </a:r>
            <a:r>
              <a:rPr lang="en-US" sz="2200" dirty="0" smtClean="0">
                <a:solidFill>
                  <a:prstClr val="black"/>
                </a:solidFill>
                <a:latin typeface="Goudy Bookletter 1911"/>
                <a:cs typeface="Raleway Light"/>
              </a:rPr>
              <a:t>.</a:t>
            </a:r>
          </a:p>
          <a:p>
            <a:pPr marL="0" indent="0" algn="ctr">
              <a:buNone/>
              <a:tabLst>
                <a:tab pos="0" algn="l"/>
              </a:tabLst>
            </a:pPr>
            <a:endParaRPr lang="en-US" sz="2200" dirty="0" smtClean="0">
              <a:solidFill>
                <a:prstClr val="black"/>
              </a:solidFill>
              <a:latin typeface="Goudy Bookletter 1911"/>
              <a:cs typeface="Raleway Light"/>
            </a:endParaRPr>
          </a:p>
          <a:p>
            <a:pPr marL="0" indent="0" algn="ctr">
              <a:buNone/>
              <a:tabLst>
                <a:tab pos="0" algn="l"/>
              </a:tabLst>
            </a:pPr>
            <a:r>
              <a:rPr lang="en-US" sz="2200" dirty="0" smtClean="0">
                <a:solidFill>
                  <a:prstClr val="black"/>
                </a:solidFill>
                <a:latin typeface="Goudy Bookletter 1911"/>
                <a:cs typeface="Raleway Light"/>
              </a:rPr>
              <a:t>Work towards a standard for logging</a:t>
            </a:r>
            <a:r>
              <a:rPr lang="en-US" sz="2200" dirty="0" smtClean="0">
                <a:solidFill>
                  <a:prstClr val="black"/>
                </a:solidFill>
                <a:latin typeface="Goudy Bookletter 1911"/>
                <a:cs typeface="Raleway Light"/>
              </a:rPr>
              <a:t> data analysis </a:t>
            </a:r>
            <a:r>
              <a:rPr lang="en-US" sz="2200" dirty="0" smtClean="0">
                <a:solidFill>
                  <a:prstClr val="black"/>
                </a:solidFill>
                <a:latin typeface="Goudy Bookletter 1911"/>
                <a:cs typeface="Raleway Light"/>
              </a:rPr>
              <a:t>activity records</a:t>
            </a:r>
            <a:r>
              <a:rPr lang="en-US" sz="2200" dirty="0" smtClean="0">
                <a:solidFill>
                  <a:prstClr val="black"/>
                </a:solidFill>
                <a:latin typeface="Goudy Bookletter 1911"/>
                <a:cs typeface="Raleway Light"/>
              </a:rPr>
              <a:t>.</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03077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cap="none" dirty="0" smtClean="0">
                <a:solidFill>
                  <a:prstClr val="black"/>
                </a:solidFill>
                <a:latin typeface="Raleway Light"/>
                <a:cs typeface="Raleway Light"/>
              </a:rPr>
              <a:t>Plan</a:t>
            </a:r>
            <a:r>
              <a:rPr lang="en-US" sz="3200" b="0" cap="none" dirty="0" smtClean="0">
                <a:solidFill>
                  <a:prstClr val="black"/>
                </a:solidFill>
                <a:latin typeface="Raleway Light"/>
                <a:cs typeface="Raleway Light"/>
              </a:rPr>
              <a:t> ahead to </a:t>
            </a:r>
            <a:r>
              <a:rPr lang="en-US" sz="3200" b="0" cap="none" dirty="0">
                <a:solidFill>
                  <a:prstClr val="black"/>
                </a:solidFill>
                <a:latin typeface="Raleway Light"/>
                <a:cs typeface="Raleway Light"/>
              </a:rPr>
              <a:t>capture high-level user actions when designing the system.</a:t>
            </a:r>
            <a:endParaRPr lang="en-US" sz="3800" b="0" cap="none" dirty="0">
              <a:latin typeface="Raleway Light"/>
              <a:cs typeface="Raleway Light"/>
            </a:endParaRPr>
          </a:p>
        </p:txBody>
      </p:sp>
      <p:sp>
        <p:nvSpPr>
          <p:cNvPr id="4" name="Text Placeholder 3"/>
          <p:cNvSpPr>
            <a:spLocks noGrp="1"/>
          </p:cNvSpPr>
          <p:nvPr>
            <p:ph type="body" idx="1"/>
          </p:nvPr>
        </p:nvSpPr>
        <p:spPr/>
        <p:txBody>
          <a:bodyPr/>
          <a:lstStyle/>
          <a:p>
            <a:r>
              <a:rPr lang="en-US" dirty="0">
                <a:latin typeface="Goudy Bookletter 1911"/>
                <a:cs typeface="Goudy Bookletter 1911"/>
              </a:rPr>
              <a:t>Recommendation </a:t>
            </a:r>
            <a:r>
              <a:rPr lang="en-US" dirty="0" smtClean="0">
                <a:latin typeface="Goudy Bookletter 1911"/>
                <a:cs typeface="Goudy Bookletter 1911"/>
              </a:rPr>
              <a:t>#1</a:t>
            </a:r>
            <a:endParaRPr lang="en-US" dirty="0">
              <a:latin typeface="Goudy Bookletter 1911"/>
              <a:cs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38311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3" r="-13"/>
          <a:stretch>
            <a:fillRect/>
          </a:stretch>
        </p:blipFill>
        <p:spPr>
          <a:xfrm>
            <a:off x="196560" y="2192142"/>
            <a:ext cx="8926361" cy="246404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726075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user-level-actions.pdf"/>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073867" y="1073395"/>
            <a:ext cx="6059811" cy="470515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76064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extBox 12"/>
          <p:cNvSpPr txBox="1"/>
          <p:nvPr/>
        </p:nvSpPr>
        <p:spPr>
          <a:xfrm>
            <a:off x="1428573" y="1791378"/>
            <a:ext cx="7133534" cy="3216265"/>
          </a:xfrm>
          <a:prstGeom prst="rect">
            <a:avLst/>
          </a:prstGeom>
          <a:noFill/>
        </p:spPr>
        <p:txBody>
          <a:bodyPr wrap="square" rtlCol="0">
            <a:spAutoFit/>
          </a:bodyPr>
          <a:lstStyle/>
          <a:p>
            <a:pPr>
              <a:lnSpc>
                <a:spcPct val="150000"/>
              </a:lnSpc>
            </a:pPr>
            <a:r>
              <a:rPr lang="en-US" sz="1200" dirty="0" smtClean="0">
                <a:latin typeface="Menlo Regular"/>
                <a:cs typeface="Menlo Regular"/>
              </a:rPr>
              <a:t>09-28-2012 18:28:01.134 -0700 INFO</a:t>
            </a:r>
            <a:r>
              <a:rPr lang="en-US" sz="1600" dirty="0" smtClean="0">
                <a:latin typeface="Menlo Regular"/>
                <a:cs typeface="Menlo Regular"/>
              </a:rPr>
              <a:t>  </a:t>
            </a:r>
            <a:r>
              <a:rPr lang="en-US" sz="1200" dirty="0" err="1" smtClean="0">
                <a:latin typeface="Menlo Regular"/>
                <a:cs typeface="Menlo Regular"/>
              </a:rPr>
              <a:t>AuditLogger</a:t>
            </a:r>
            <a:r>
              <a:rPr lang="en-US" sz="1200" dirty="0" smtClean="0">
                <a:latin typeface="Menlo Regular"/>
                <a:cs typeface="Menlo Regular"/>
              </a:rPr>
              <a:t> - Audit:[timestamp=09-28-2012 18:28:01.134,</a:t>
            </a:r>
            <a:r>
              <a:rPr lang="en-US" sz="1600" dirty="0" smtClean="0">
                <a:latin typeface="Menlo Regular"/>
                <a:cs typeface="Menlo Regular"/>
              </a:rPr>
              <a:t> </a:t>
            </a:r>
            <a:r>
              <a:rPr lang="en-US" sz="1200" dirty="0" smtClean="0">
                <a:latin typeface="Menlo Regular"/>
                <a:cs typeface="Menlo Regular"/>
              </a:rPr>
              <a:t>user=</a:t>
            </a:r>
            <a:r>
              <a:rPr lang="en-US" sz="1200" dirty="0" err="1" smtClean="0">
                <a:latin typeface="Menlo Regular"/>
                <a:cs typeface="Menlo Regular"/>
              </a:rPr>
              <a:t>splunk</a:t>
            </a:r>
            <a:r>
              <a:rPr lang="en-US" sz="1200" dirty="0" smtClean="0">
                <a:latin typeface="Menlo Regular"/>
                <a:cs typeface="Menlo Regular"/>
              </a:rPr>
              <a:t>-system-user,</a:t>
            </a:r>
            <a:r>
              <a:rPr lang="en-US" sz="1200" dirty="0" smtClean="0">
                <a:latin typeface="Menlo Regular"/>
                <a:cs typeface="Menlo Regular"/>
              </a:rPr>
              <a:t> </a:t>
            </a:r>
          </a:p>
          <a:p>
            <a:pPr>
              <a:lnSpc>
                <a:spcPct val="150000"/>
              </a:lnSpc>
            </a:pPr>
            <a:r>
              <a:rPr lang="en-US" sz="1200" dirty="0" smtClean="0">
                <a:latin typeface="Menlo Regular"/>
                <a:cs typeface="Menlo Regular"/>
              </a:rPr>
              <a:t>action</a:t>
            </a:r>
            <a:r>
              <a:rPr lang="en-US" sz="1200" dirty="0" smtClean="0">
                <a:latin typeface="Menlo Regular"/>
                <a:cs typeface="Menlo Regular"/>
              </a:rPr>
              <a:t>=search, info=</a:t>
            </a:r>
            <a:r>
              <a:rPr lang="en-US" sz="1200" dirty="0" smtClean="0">
                <a:latin typeface="Menlo Regular"/>
                <a:cs typeface="Menlo Regular"/>
              </a:rPr>
              <a:t>granted, </a:t>
            </a:r>
            <a:r>
              <a:rPr lang="en-US" sz="1200" dirty="0" err="1" smtClean="0">
                <a:latin typeface="Menlo Regular"/>
                <a:cs typeface="Menlo Regular"/>
              </a:rPr>
              <a:t>search_id</a:t>
            </a:r>
            <a:r>
              <a:rPr lang="en-US" sz="1200" dirty="0" smtClean="0">
                <a:latin typeface="Menlo Regular"/>
                <a:cs typeface="Menlo Regular"/>
              </a:rPr>
              <a:t>=‘scheduler__nobody__testing__RMD56569fcf2f137b840_at_1348882080_101256</a:t>
            </a:r>
            <a:r>
              <a:rPr lang="en-US" sz="1200" dirty="0" smtClean="0">
                <a:latin typeface="Menlo Regular"/>
                <a:cs typeface="Menlo Regular"/>
              </a:rPr>
              <a:t>’</a:t>
            </a:r>
            <a:r>
              <a:rPr lang="en-US" sz="1200" dirty="0" smtClean="0">
                <a:latin typeface="Menlo Regular"/>
                <a:cs typeface="Menlo Regular"/>
              </a:rPr>
              <a:t>,</a:t>
            </a:r>
            <a:r>
              <a:rPr lang="en-US" sz="1600" dirty="0" smtClean="0">
                <a:latin typeface="Menlo Regular"/>
                <a:cs typeface="Menlo Regular"/>
              </a:rPr>
              <a:t> </a:t>
            </a:r>
            <a:r>
              <a:rPr lang="en-US" sz="1200" dirty="0" smtClean="0">
                <a:latin typeface="Menlo Regular"/>
                <a:cs typeface="Menlo Regular"/>
              </a:rPr>
              <a:t>search</a:t>
            </a:r>
            <a:r>
              <a:rPr lang="en-US" sz="1200" dirty="0" smtClean="0">
                <a:latin typeface="Menlo Regular"/>
                <a:cs typeface="Menlo Regular"/>
              </a:rPr>
              <a:t>=‘search </a:t>
            </a:r>
            <a:r>
              <a:rPr lang="en-US" sz="1200" dirty="0" smtClean="0">
                <a:latin typeface="Menlo Regular"/>
                <a:cs typeface="Menlo Regular"/>
              </a:rPr>
              <a:t>index=_internal metrics</a:t>
            </a:r>
            <a:r>
              <a:rPr lang="en-US" sz="1200" dirty="0" smtClean="0">
                <a:latin typeface="Menlo Regular"/>
                <a:cs typeface="Menlo Regular"/>
              </a:rPr>
              <a:t> </a:t>
            </a:r>
          </a:p>
          <a:p>
            <a:pPr>
              <a:lnSpc>
                <a:spcPct val="150000"/>
              </a:lnSpc>
            </a:pPr>
            <a:r>
              <a:rPr lang="en-US" sz="1200" dirty="0" err="1" smtClean="0">
                <a:latin typeface="Menlo Regular"/>
                <a:cs typeface="Menlo Regular"/>
              </a:rPr>
              <a:t>per_sourcetype_thruput</a:t>
            </a:r>
            <a:r>
              <a:rPr lang="en-US" sz="1200" dirty="0" smtClean="0">
                <a:latin typeface="Menlo Regular"/>
                <a:cs typeface="Menlo Regular"/>
              </a:rPr>
              <a:t> </a:t>
            </a:r>
            <a:r>
              <a:rPr lang="en-US" sz="1200" dirty="0" smtClean="0">
                <a:latin typeface="Menlo Regular"/>
                <a:cs typeface="Menlo Regular"/>
              </a:rPr>
              <a:t>| head </a:t>
            </a:r>
            <a:r>
              <a:rPr lang="en-US" sz="1200" dirty="0" smtClean="0">
                <a:latin typeface="Menlo Regular"/>
                <a:cs typeface="Menlo Regular"/>
              </a:rPr>
              <a:t>100’,</a:t>
            </a:r>
            <a:r>
              <a:rPr lang="en-US" sz="1600" dirty="0" smtClean="0">
                <a:latin typeface="Menlo Regular"/>
                <a:cs typeface="Menlo Regular"/>
              </a:rPr>
              <a:t> </a:t>
            </a:r>
            <a:r>
              <a:rPr lang="en-US" sz="1200" dirty="0" err="1" smtClean="0">
                <a:latin typeface="Menlo Regular"/>
                <a:cs typeface="Menlo Regular"/>
              </a:rPr>
              <a:t>autojoin</a:t>
            </a:r>
            <a:r>
              <a:rPr lang="en-US" sz="1200" dirty="0" smtClean="0">
                <a:latin typeface="Menlo Regular"/>
                <a:cs typeface="Menlo Regular"/>
              </a:rPr>
              <a:t>=‘1</a:t>
            </a:r>
            <a:r>
              <a:rPr lang="en-US" sz="1200" dirty="0" smtClean="0">
                <a:latin typeface="Menlo Regular"/>
                <a:cs typeface="Menlo Regular"/>
              </a:rPr>
              <a:t>', buckets=0,</a:t>
            </a:r>
            <a:r>
              <a:rPr lang="en-US" sz="1200" dirty="0" smtClean="0">
                <a:latin typeface="Menlo Regular"/>
                <a:cs typeface="Menlo Regular"/>
              </a:rPr>
              <a:t> </a:t>
            </a:r>
          </a:p>
          <a:p>
            <a:pPr>
              <a:lnSpc>
                <a:spcPct val="150000"/>
              </a:lnSpc>
            </a:pPr>
            <a:r>
              <a:rPr lang="en-US" sz="1200" dirty="0" err="1" smtClean="0">
                <a:latin typeface="Menlo Regular"/>
                <a:cs typeface="Menlo Regular"/>
              </a:rPr>
              <a:t>ttl</a:t>
            </a:r>
            <a:r>
              <a:rPr lang="en-US" sz="1200" dirty="0" smtClean="0">
                <a:latin typeface="Menlo Regular"/>
                <a:cs typeface="Menlo Regular"/>
              </a:rPr>
              <a:t>=120, </a:t>
            </a:r>
            <a:r>
              <a:rPr lang="en-US" sz="1200" dirty="0" err="1" smtClean="0">
                <a:latin typeface="Menlo Regular"/>
                <a:cs typeface="Menlo Regular"/>
              </a:rPr>
              <a:t>max_count</a:t>
            </a:r>
            <a:r>
              <a:rPr lang="en-US" sz="1200" dirty="0" smtClean="0">
                <a:latin typeface="Menlo Regular"/>
                <a:cs typeface="Menlo Regular"/>
              </a:rPr>
              <a:t>=500000, </a:t>
            </a:r>
            <a:r>
              <a:rPr lang="en-US" sz="1200" dirty="0" err="1" smtClean="0">
                <a:latin typeface="Menlo Regular"/>
                <a:cs typeface="Menlo Regular"/>
              </a:rPr>
              <a:t>maxtime</a:t>
            </a:r>
            <a:r>
              <a:rPr lang="en-US" sz="1200" dirty="0" smtClean="0">
                <a:latin typeface="Menlo Regular"/>
                <a:cs typeface="Menlo Regular"/>
              </a:rPr>
              <a:t>=8640000, enable\_lookups</a:t>
            </a:r>
            <a:r>
              <a:rPr lang="en-US" sz="1200" dirty="0" smtClean="0">
                <a:latin typeface="Menlo Regular"/>
                <a:cs typeface="Menlo Regular"/>
              </a:rPr>
              <a:t>=‘1</a:t>
            </a:r>
            <a:r>
              <a:rPr lang="en-US" sz="1200" dirty="0" smtClean="0">
                <a:latin typeface="Menlo Regular"/>
                <a:cs typeface="Menlo Regular"/>
              </a:rPr>
              <a:t>', </a:t>
            </a:r>
            <a:r>
              <a:rPr lang="en-US" sz="1200" dirty="0" err="1" smtClean="0">
                <a:latin typeface="Menlo Regular"/>
                <a:cs typeface="Menlo Regular"/>
              </a:rPr>
              <a:t>extra_fields</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 </a:t>
            </a:r>
            <a:r>
              <a:rPr lang="en-US" sz="1200" dirty="0" err="1" smtClean="0">
                <a:latin typeface="Menlo Regular"/>
                <a:cs typeface="Menlo Regular"/>
              </a:rPr>
              <a:t>apiStartTime</a:t>
            </a:r>
            <a:r>
              <a:rPr lang="en-US" sz="1200" dirty="0" smtClean="0">
                <a:latin typeface="Menlo Regular"/>
                <a:cs typeface="Menlo Regular"/>
              </a:rPr>
              <a:t>=‘ZERO_TIME</a:t>
            </a:r>
            <a:r>
              <a:rPr lang="en-US" sz="1200" dirty="0" smtClean="0">
                <a:latin typeface="Menlo Regular"/>
                <a:cs typeface="Menlo Regular"/>
              </a:rPr>
              <a:t>', </a:t>
            </a:r>
            <a:r>
              <a:rPr lang="en-US" sz="1200" dirty="0" err="1" smtClean="0">
                <a:latin typeface="Menlo Regular"/>
                <a:cs typeface="Menlo Regular"/>
              </a:rPr>
              <a:t>apiEndTime</a:t>
            </a:r>
            <a:r>
              <a:rPr lang="en-US" sz="1200" dirty="0" smtClean="0">
                <a:latin typeface="Menlo Regular"/>
                <a:cs typeface="Menlo Regular"/>
              </a:rPr>
              <a:t>=‘Fri </a:t>
            </a:r>
            <a:r>
              <a:rPr lang="en-US" sz="1200" dirty="0" smtClean="0">
                <a:latin typeface="Menlo Regular"/>
                <a:cs typeface="Menlo Regular"/>
              </a:rPr>
              <a:t>Sep 28 18:28:00 2012', </a:t>
            </a:r>
            <a:r>
              <a:rPr lang="en-US" sz="1200" dirty="0" err="1" smtClean="0">
                <a:latin typeface="Menlo Regular"/>
                <a:cs typeface="Menlo Regular"/>
              </a:rPr>
              <a:t>savedsearch_name</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sample </a:t>
            </a:r>
            <a:r>
              <a:rPr lang="en-US" sz="1200" dirty="0" smtClean="0">
                <a:latin typeface="Menlo Regular"/>
                <a:cs typeface="Menlo Regular"/>
              </a:rPr>
              <a:t>scheduled search for dashboards (existing job case</a:t>
            </a:r>
            <a:r>
              <a:rPr lang="en-US" sz="1200" dirty="0" smtClean="0">
                <a:latin typeface="Menlo Regular"/>
                <a:cs typeface="Menlo Regular"/>
              </a:rPr>
              <a:t>)”]</a:t>
            </a:r>
            <a:endParaRPr lang="en-US" sz="1200" dirty="0">
              <a:latin typeface="Menlo Regular"/>
              <a:cs typeface="Menlo Regular"/>
            </a:endParaRPr>
          </a:p>
        </p:txBody>
      </p:sp>
      <p:sp>
        <p:nvSpPr>
          <p:cNvPr id="14" name="TextBox 13"/>
          <p:cNvSpPr txBox="1"/>
          <p:nvPr/>
        </p:nvSpPr>
        <p:spPr>
          <a:xfrm rot="16200000">
            <a:off x="-63889" y="3241070"/>
            <a:ext cx="1492464" cy="461665"/>
          </a:xfrm>
          <a:prstGeom prst="rect">
            <a:avLst/>
          </a:prstGeom>
          <a:noFill/>
        </p:spPr>
        <p:txBody>
          <a:bodyPr wrap="square" rtlCol="0">
            <a:spAutoFit/>
          </a:bodyPr>
          <a:lstStyle/>
          <a:p>
            <a:pPr algn="ctr"/>
            <a:r>
              <a:rPr lang="en-US" sz="2400" b="1" dirty="0" smtClean="0">
                <a:solidFill>
                  <a:schemeClr val="tx1">
                    <a:lumMod val="50000"/>
                    <a:lumOff val="50000"/>
                  </a:schemeClr>
                </a:solidFill>
                <a:latin typeface="Goudy Bookletter 1911"/>
                <a:cs typeface="Goudy Bookletter 1911"/>
              </a:rPr>
              <a:t>event</a:t>
            </a:r>
            <a:endParaRPr lang="en-US" sz="2400" b="1" dirty="0">
              <a:solidFill>
                <a:schemeClr val="tx1">
                  <a:lumMod val="50000"/>
                  <a:lumOff val="50000"/>
                </a:schemeClr>
              </a:solidFill>
              <a:latin typeface="Goudy Bookletter 1911"/>
              <a:cs typeface="Goudy Bookletter 1911"/>
            </a:endParaRPr>
          </a:p>
        </p:txBody>
      </p:sp>
      <p:sp>
        <p:nvSpPr>
          <p:cNvPr id="16" name="Left Brace 15"/>
          <p:cNvSpPr/>
          <p:nvPr/>
        </p:nvSpPr>
        <p:spPr>
          <a:xfrm>
            <a:off x="1062437" y="1935131"/>
            <a:ext cx="226805" cy="3072512"/>
          </a:xfrm>
          <a:prstGeom prst="leftBrace">
            <a:avLst>
              <a:gd name="adj1" fmla="val 126376"/>
              <a:gd name="adj2" fmla="val 50000"/>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681224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harvest.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95300" y="0"/>
            <a:ext cx="8129726" cy="68580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82991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cap="none" dirty="0" smtClean="0">
                <a:solidFill>
                  <a:prstClr val="black"/>
                </a:solidFill>
                <a:latin typeface="Raleway Light"/>
                <a:cs typeface="Raleway Light"/>
              </a:rPr>
              <a:t>Track detailed provenance for all events.</a:t>
            </a:r>
            <a:endParaRPr lang="en-US" sz="3800" b="0" cap="none" dirty="0">
              <a:latin typeface="Raleway Light"/>
              <a:cs typeface="Raleway Light"/>
            </a:endParaRPr>
          </a:p>
        </p:txBody>
      </p:sp>
      <p:sp>
        <p:nvSpPr>
          <p:cNvPr id="4" name="Text Placeholder 3"/>
          <p:cNvSpPr>
            <a:spLocks noGrp="1"/>
          </p:cNvSpPr>
          <p:nvPr>
            <p:ph type="body" idx="1"/>
          </p:nvPr>
        </p:nvSpPr>
        <p:spPr/>
        <p:txBody>
          <a:bodyPr/>
          <a:lstStyle/>
          <a:p>
            <a:r>
              <a:rPr lang="en-US" dirty="0">
                <a:latin typeface="Goudy Bookletter 1911"/>
                <a:cs typeface="Goudy Bookletter 1911"/>
              </a:rPr>
              <a:t>Recommendation </a:t>
            </a:r>
            <a:r>
              <a:rPr lang="en-US" dirty="0" smtClean="0">
                <a:latin typeface="Goudy Bookletter 1911"/>
                <a:cs typeface="Goudy Bookletter 1911"/>
              </a:rPr>
              <a:t>#2</a:t>
            </a:r>
            <a:endParaRPr lang="en-US" dirty="0">
              <a:latin typeface="Goudy Bookletter 1911"/>
              <a:cs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80916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plunk-screenshot-healthcare.png"/>
          <p:cNvPicPr>
            <a:picLocks noChangeAspect="1"/>
          </p:cNvPicPr>
          <p:nvPr/>
        </p:nvPicPr>
        <p:blipFill rotWithShape="1">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5584" t="4888" r="29249" b="44523"/>
          <a:stretch/>
        </p:blipFill>
        <p:spPr>
          <a:xfrm>
            <a:off x="2918984" y="2138842"/>
            <a:ext cx="2520445" cy="1183352"/>
          </a:xfrm>
          <a:prstGeom prst="rect">
            <a:avLst/>
          </a:prstGeom>
          <a:ln>
            <a:solidFill>
              <a:srgbClr val="000000"/>
            </a:solidFill>
          </a:ln>
        </p:spPr>
      </p:pic>
      <p:pic>
        <p:nvPicPr>
          <p:cNvPr id="2" name="Picture 1" descr="splunk-screenshot-visualization.png"/>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52330" b="73635"/>
          <a:stretch/>
        </p:blipFill>
        <p:spPr>
          <a:xfrm>
            <a:off x="311771" y="2326201"/>
            <a:ext cx="2336667" cy="672328"/>
          </a:xfrm>
          <a:prstGeom prst="rect">
            <a:avLst/>
          </a:prstGeom>
          <a:ln>
            <a:solidFill>
              <a:srgbClr val="000000"/>
            </a:solidFill>
          </a:ln>
        </p:spPr>
      </p:pic>
      <p:pic>
        <p:nvPicPr>
          <p:cNvPr id="5" name="Picture 4" descr="splunk-script-example.pn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251887" y="2166430"/>
            <a:ext cx="2171759" cy="1705450"/>
          </a:xfrm>
          <a:prstGeom prst="rect">
            <a:avLst/>
          </a:prstGeom>
          <a:ln>
            <a:solidFill>
              <a:srgbClr val="000000"/>
            </a:solidFill>
          </a:ln>
        </p:spPr>
      </p:pic>
      <p:sp>
        <p:nvSpPr>
          <p:cNvPr id="6" name="TextBox 5"/>
          <p:cNvSpPr txBox="1"/>
          <p:nvPr/>
        </p:nvSpPr>
        <p:spPr>
          <a:xfrm>
            <a:off x="660622" y="5317002"/>
            <a:ext cx="7864593" cy="1005404"/>
          </a:xfrm>
          <a:prstGeom prst="rect">
            <a:avLst/>
          </a:prstGeom>
          <a:noFill/>
        </p:spPr>
        <p:txBody>
          <a:bodyPr wrap="square" rtlCol="0">
            <a:spAutoFit/>
          </a:bodyPr>
          <a:lstStyle/>
          <a:p>
            <a:pPr>
              <a:lnSpc>
                <a:spcPct val="150000"/>
              </a:lnSpc>
            </a:pPr>
            <a:r>
              <a:rPr lang="en-US" sz="800" dirty="0" smtClean="0">
                <a:solidFill>
                  <a:srgbClr val="000000"/>
                </a:solidFill>
                <a:latin typeface="Menlo Regular"/>
                <a:cs typeface="Menlo Regular"/>
              </a:rPr>
              <a:t>09-28-2012 18:28:01.134 -0700 INFO  </a:t>
            </a:r>
            <a:r>
              <a:rPr lang="en-US" sz="800" dirty="0" err="1" smtClean="0">
                <a:solidFill>
                  <a:srgbClr val="000000"/>
                </a:solidFill>
                <a:latin typeface="Menlo Regular"/>
                <a:cs typeface="Menlo Regular"/>
              </a:rPr>
              <a:t>AuditLogger</a:t>
            </a:r>
            <a:r>
              <a:rPr lang="en-US" sz="800" dirty="0" smtClean="0">
                <a:solidFill>
                  <a:srgbClr val="000000"/>
                </a:solidFill>
                <a:latin typeface="Menlo Regular"/>
                <a:cs typeface="Menlo Regular"/>
              </a:rPr>
              <a:t> - Audit:[timestamp=09-28-2012 18:28:01.134, user=</a:t>
            </a:r>
            <a:r>
              <a:rPr lang="en-US" sz="800" dirty="0" err="1" smtClean="0">
                <a:solidFill>
                  <a:srgbClr val="000000"/>
                </a:solidFill>
                <a:latin typeface="Menlo Regular"/>
                <a:cs typeface="Menlo Regular"/>
              </a:rPr>
              <a:t>salspaugh</a:t>
            </a:r>
            <a:r>
              <a:rPr lang="en-US" sz="800" dirty="0" smtClean="0">
                <a:solidFill>
                  <a:srgbClr val="000000"/>
                </a:solidFill>
                <a:latin typeface="Menlo Regular"/>
                <a:cs typeface="Menlo Regular"/>
              </a:rPr>
              <a:t>, action=search, info=granted , </a:t>
            </a:r>
            <a:r>
              <a:rPr lang="en-US" sz="800" dirty="0" err="1" smtClean="0">
                <a:solidFill>
                  <a:srgbClr val="000000"/>
                </a:solidFill>
                <a:latin typeface="Menlo Regular"/>
                <a:cs typeface="Menlo Regular"/>
              </a:rPr>
              <a:t>search_id</a:t>
            </a:r>
            <a:r>
              <a:rPr lang="en-US" sz="800" dirty="0" smtClean="0">
                <a:solidFill>
                  <a:srgbClr val="000000"/>
                </a:solidFill>
                <a:latin typeface="Menlo Regular"/>
                <a:cs typeface="Menlo Regular"/>
              </a:rPr>
              <a:t>=`scheduler__nobody__testing__RMD56569fcf2f137b840_at_1348882080_101256', search</a:t>
            </a:r>
            <a:r>
              <a:rPr lang="en-US" sz="800" dirty="0">
                <a:solidFill>
                  <a:srgbClr val="000000"/>
                </a:solidFill>
                <a:latin typeface="Menlo Regular"/>
                <a:cs typeface="Menlo Regular"/>
              </a:rPr>
              <a:t>=`search source=*</a:t>
            </a:r>
            <a:r>
              <a:rPr lang="en-US" sz="800" dirty="0" err="1">
                <a:solidFill>
                  <a:srgbClr val="000000"/>
                </a:solidFill>
                <a:latin typeface="Menlo Regular"/>
                <a:cs typeface="Menlo Regular"/>
              </a:rPr>
              <a:t>access_log</a:t>
            </a:r>
            <a:r>
              <a:rPr lang="en-US" sz="800" dirty="0">
                <a:solidFill>
                  <a:srgbClr val="000000"/>
                </a:solidFill>
                <a:latin typeface="Menlo Regular"/>
                <a:cs typeface="Menlo Regular"/>
              </a:rPr>
              <a:t>* | </a:t>
            </a:r>
            <a:r>
              <a:rPr lang="en-US" sz="800" dirty="0" err="1">
                <a:solidFill>
                  <a:srgbClr val="000000"/>
                </a:solidFill>
                <a:latin typeface="Menlo Regular"/>
                <a:cs typeface="Menlo Regular"/>
              </a:rPr>
              <a:t>eval</a:t>
            </a:r>
            <a:r>
              <a:rPr lang="en-US" sz="800" dirty="0">
                <a:solidFill>
                  <a:srgbClr val="000000"/>
                </a:solidFill>
                <a:latin typeface="Menlo Regular"/>
                <a:cs typeface="Menlo Regular"/>
              </a:rPr>
              <a:t> </a:t>
            </a:r>
            <a:r>
              <a:rPr lang="en-US" sz="800" dirty="0" err="1">
                <a:solidFill>
                  <a:srgbClr val="000000"/>
                </a:solidFill>
                <a:latin typeface="Menlo Regular"/>
                <a:cs typeface="Menlo Regular"/>
              </a:rPr>
              <a:t>http_success</a:t>
            </a:r>
            <a:r>
              <a:rPr lang="en-US" sz="800" dirty="0">
                <a:solidFill>
                  <a:srgbClr val="000000"/>
                </a:solidFill>
                <a:latin typeface="Menlo Regular"/>
                <a:cs typeface="Menlo Regular"/>
              </a:rPr>
              <a:t> = if(status=200, true, false) | </a:t>
            </a:r>
            <a:r>
              <a:rPr lang="en-US" sz="800" dirty="0" err="1">
                <a:solidFill>
                  <a:srgbClr val="000000"/>
                </a:solidFill>
                <a:latin typeface="Menlo Regular"/>
                <a:cs typeface="Menlo Regular"/>
              </a:rPr>
              <a:t>timechart</a:t>
            </a:r>
            <a:r>
              <a:rPr lang="en-US" sz="800" dirty="0">
                <a:solidFill>
                  <a:srgbClr val="000000"/>
                </a:solidFill>
                <a:latin typeface="Menlo Regular"/>
                <a:cs typeface="Menlo Regular"/>
              </a:rPr>
              <a:t> count by </a:t>
            </a:r>
            <a:r>
              <a:rPr lang="en-US" sz="800" dirty="0" err="1">
                <a:solidFill>
                  <a:srgbClr val="000000"/>
                </a:solidFill>
                <a:latin typeface="Menlo Regular"/>
                <a:cs typeface="Menlo Regular"/>
              </a:rPr>
              <a:t>http_success</a:t>
            </a:r>
            <a:r>
              <a:rPr lang="en-US" sz="800" dirty="0">
                <a:solidFill>
                  <a:srgbClr val="000000"/>
                </a:solidFill>
                <a:latin typeface="Menlo Regular"/>
                <a:cs typeface="Menlo Regular"/>
              </a:rPr>
              <a:t>’</a:t>
            </a:r>
            <a:r>
              <a:rPr lang="en-US" sz="800" dirty="0" smtClean="0">
                <a:solidFill>
                  <a:srgbClr val="000000"/>
                </a:solidFill>
                <a:latin typeface="Menlo Regular"/>
                <a:cs typeface="Menlo Regular"/>
              </a:rPr>
              <a:t>, </a:t>
            </a:r>
            <a:r>
              <a:rPr lang="en-US" sz="800" dirty="0" err="1" smtClean="0">
                <a:solidFill>
                  <a:srgbClr val="000000"/>
                </a:solidFill>
                <a:latin typeface="Menlo Regular"/>
                <a:cs typeface="Menlo Regular"/>
              </a:rPr>
              <a:t>autojoin</a:t>
            </a:r>
            <a:r>
              <a:rPr lang="en-US" sz="800" dirty="0" smtClean="0">
                <a:solidFill>
                  <a:srgbClr val="000000"/>
                </a:solidFill>
                <a:latin typeface="Menlo Regular"/>
                <a:cs typeface="Menlo Regular"/>
              </a:rPr>
              <a:t>=`1', buckets=0, </a:t>
            </a:r>
            <a:r>
              <a:rPr lang="en-US" sz="800" dirty="0" err="1" smtClean="0">
                <a:solidFill>
                  <a:srgbClr val="000000"/>
                </a:solidFill>
                <a:latin typeface="Menlo Regular"/>
                <a:cs typeface="Menlo Regular"/>
              </a:rPr>
              <a:t>ttl</a:t>
            </a:r>
            <a:r>
              <a:rPr lang="en-US" sz="800" dirty="0" smtClean="0">
                <a:solidFill>
                  <a:srgbClr val="000000"/>
                </a:solidFill>
                <a:latin typeface="Menlo Regular"/>
                <a:cs typeface="Menlo Regular"/>
              </a:rPr>
              <a:t>=120, </a:t>
            </a:r>
            <a:r>
              <a:rPr lang="en-US" sz="800" dirty="0" err="1" smtClean="0">
                <a:solidFill>
                  <a:srgbClr val="000000"/>
                </a:solidFill>
                <a:latin typeface="Menlo Regular"/>
                <a:cs typeface="Menlo Regular"/>
              </a:rPr>
              <a:t>max_count</a:t>
            </a:r>
            <a:r>
              <a:rPr lang="en-US" sz="800" dirty="0" smtClean="0">
                <a:solidFill>
                  <a:srgbClr val="000000"/>
                </a:solidFill>
                <a:latin typeface="Menlo Regular"/>
                <a:cs typeface="Menlo Regular"/>
              </a:rPr>
              <a:t>=500000, </a:t>
            </a:r>
            <a:r>
              <a:rPr lang="en-US" sz="800" dirty="0" err="1" smtClean="0">
                <a:solidFill>
                  <a:srgbClr val="000000"/>
                </a:solidFill>
                <a:latin typeface="Menlo Regular"/>
                <a:cs typeface="Menlo Regular"/>
              </a:rPr>
              <a:t>maxtime</a:t>
            </a:r>
            <a:r>
              <a:rPr lang="en-US" sz="800" dirty="0" smtClean="0">
                <a:solidFill>
                  <a:srgbClr val="000000"/>
                </a:solidFill>
                <a:latin typeface="Menlo Regular"/>
                <a:cs typeface="Menlo Regular"/>
              </a:rPr>
              <a:t>=8640000, enable\_lookups=`1', </a:t>
            </a:r>
            <a:r>
              <a:rPr lang="en-US" sz="800" dirty="0" err="1" smtClean="0">
                <a:solidFill>
                  <a:srgbClr val="000000"/>
                </a:solidFill>
                <a:latin typeface="Menlo Regular"/>
                <a:cs typeface="Menlo Regular"/>
              </a:rPr>
              <a:t>extra_fields</a:t>
            </a:r>
            <a:r>
              <a:rPr lang="en-US" sz="800" dirty="0" smtClean="0">
                <a:solidFill>
                  <a:srgbClr val="000000"/>
                </a:solidFill>
                <a:latin typeface="Menlo Regular"/>
                <a:cs typeface="Menlo Regular"/>
              </a:rPr>
              <a:t>=`', </a:t>
            </a:r>
            <a:r>
              <a:rPr lang="en-US" sz="800" dirty="0" err="1" smtClean="0">
                <a:solidFill>
                  <a:srgbClr val="000000"/>
                </a:solidFill>
                <a:latin typeface="Menlo Regular"/>
                <a:cs typeface="Menlo Regular"/>
              </a:rPr>
              <a:t>apiStartTime</a:t>
            </a:r>
            <a:r>
              <a:rPr lang="en-US" sz="800" dirty="0" smtClean="0">
                <a:solidFill>
                  <a:srgbClr val="000000"/>
                </a:solidFill>
                <a:latin typeface="Menlo Regular"/>
                <a:cs typeface="Menlo Regular"/>
              </a:rPr>
              <a:t>=`ZERO_TIME', </a:t>
            </a:r>
            <a:r>
              <a:rPr lang="en-US" sz="800" dirty="0" err="1" smtClean="0">
                <a:solidFill>
                  <a:srgbClr val="000000"/>
                </a:solidFill>
                <a:latin typeface="Menlo Regular"/>
                <a:cs typeface="Menlo Regular"/>
              </a:rPr>
              <a:t>apiEndTime</a:t>
            </a:r>
            <a:r>
              <a:rPr lang="en-US" sz="800" dirty="0" smtClean="0">
                <a:solidFill>
                  <a:srgbClr val="000000"/>
                </a:solidFill>
                <a:latin typeface="Menlo Regular"/>
                <a:cs typeface="Menlo Regular"/>
              </a:rPr>
              <a:t>=`Fri Sep 28 18:28:00 2012', </a:t>
            </a:r>
            <a:r>
              <a:rPr lang="en-US" sz="800" dirty="0" err="1" smtClean="0">
                <a:solidFill>
                  <a:srgbClr val="000000"/>
                </a:solidFill>
                <a:latin typeface="Menlo Regular"/>
                <a:cs typeface="Menlo Regular"/>
              </a:rPr>
              <a:t>savedsearch_name</a:t>
            </a:r>
            <a:r>
              <a:rPr lang="en-US" sz="800" dirty="0" smtClean="0">
                <a:solidFill>
                  <a:srgbClr val="000000"/>
                </a:solidFill>
                <a:latin typeface="Menlo Regular"/>
                <a:cs typeface="Menlo Regular"/>
              </a:rPr>
              <a:t>=“”]</a:t>
            </a:r>
            <a:endParaRPr lang="en-US" sz="800" dirty="0">
              <a:solidFill>
                <a:srgbClr val="000000"/>
              </a:solidFill>
              <a:latin typeface="Menlo Regular"/>
              <a:cs typeface="Menlo Regular"/>
            </a:endParaRPr>
          </a:p>
        </p:txBody>
      </p:sp>
      <p:cxnSp>
        <p:nvCxnSpPr>
          <p:cNvPr id="8" name="Straight Arrow Connector 7"/>
          <p:cNvCxnSpPr/>
          <p:nvPr/>
        </p:nvCxnSpPr>
        <p:spPr>
          <a:xfrm>
            <a:off x="1575279" y="3199498"/>
            <a:ext cx="1683575" cy="167791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11770" y="1687001"/>
            <a:ext cx="2336667" cy="646331"/>
          </a:xfrm>
          <a:prstGeom prst="rect">
            <a:avLst/>
          </a:prstGeom>
          <a:noFill/>
        </p:spPr>
        <p:txBody>
          <a:bodyPr wrap="square" rtlCol="0">
            <a:spAutoFit/>
          </a:bodyPr>
          <a:lstStyle/>
          <a:p>
            <a:pPr algn="ctr"/>
            <a:r>
              <a:rPr lang="en-US" dirty="0" smtClean="0">
                <a:solidFill>
                  <a:srgbClr val="000000"/>
                </a:solidFill>
                <a:latin typeface="Goudy Bookletter 1911"/>
                <a:cs typeface="Goudy Bookletter 1911"/>
              </a:rPr>
              <a:t>interactively entered at search bar</a:t>
            </a:r>
            <a:endParaRPr lang="en-US" dirty="0">
              <a:solidFill>
                <a:srgbClr val="000000"/>
              </a:solidFill>
              <a:latin typeface="Goudy Bookletter 1911"/>
              <a:cs typeface="Goudy Bookletter 1911"/>
            </a:endParaRPr>
          </a:p>
        </p:txBody>
      </p:sp>
      <p:sp>
        <p:nvSpPr>
          <p:cNvPr id="10" name="TextBox 9"/>
          <p:cNvSpPr txBox="1"/>
          <p:nvPr/>
        </p:nvSpPr>
        <p:spPr>
          <a:xfrm>
            <a:off x="2918984" y="1492511"/>
            <a:ext cx="2520445" cy="646331"/>
          </a:xfrm>
          <a:prstGeom prst="rect">
            <a:avLst/>
          </a:prstGeom>
          <a:noFill/>
        </p:spPr>
        <p:txBody>
          <a:bodyPr wrap="square" rtlCol="0">
            <a:spAutoFit/>
          </a:bodyPr>
          <a:lstStyle/>
          <a:p>
            <a:pPr algn="ctr"/>
            <a:r>
              <a:rPr lang="en-US" dirty="0" smtClean="0">
                <a:solidFill>
                  <a:srgbClr val="000000"/>
                </a:solidFill>
                <a:latin typeface="Goudy Bookletter 1911"/>
                <a:cs typeface="Goudy Bookletter 1911"/>
              </a:rPr>
              <a:t>triggered by dashboard reload</a:t>
            </a:r>
            <a:endParaRPr lang="en-US" dirty="0">
              <a:solidFill>
                <a:srgbClr val="000000"/>
              </a:solidFill>
              <a:latin typeface="Goudy Bookletter 1911"/>
              <a:cs typeface="Goudy Bookletter 1911"/>
            </a:endParaRPr>
          </a:p>
        </p:txBody>
      </p:sp>
      <p:sp>
        <p:nvSpPr>
          <p:cNvPr id="11" name="TextBox 10"/>
          <p:cNvSpPr txBox="1"/>
          <p:nvPr/>
        </p:nvSpPr>
        <p:spPr>
          <a:xfrm>
            <a:off x="6251887" y="1508912"/>
            <a:ext cx="2171759" cy="646331"/>
          </a:xfrm>
          <a:prstGeom prst="rect">
            <a:avLst/>
          </a:prstGeom>
          <a:noFill/>
        </p:spPr>
        <p:txBody>
          <a:bodyPr wrap="square" rtlCol="0">
            <a:spAutoFit/>
          </a:bodyPr>
          <a:lstStyle/>
          <a:p>
            <a:pPr algn="ctr"/>
            <a:r>
              <a:rPr lang="en-US" dirty="0" smtClean="0">
                <a:solidFill>
                  <a:srgbClr val="000000"/>
                </a:solidFill>
                <a:latin typeface="Goudy Bookletter 1911"/>
                <a:cs typeface="Goudy Bookletter 1911"/>
              </a:rPr>
              <a:t>issued from external user script</a:t>
            </a:r>
            <a:endParaRPr lang="en-US" dirty="0">
              <a:solidFill>
                <a:srgbClr val="000000"/>
              </a:solidFill>
              <a:latin typeface="Goudy Bookletter 1911"/>
              <a:cs typeface="Goudy Bookletter 1911"/>
            </a:endParaRPr>
          </a:p>
        </p:txBody>
      </p:sp>
      <p:sp>
        <p:nvSpPr>
          <p:cNvPr id="12" name="TextBox 11"/>
          <p:cNvSpPr txBox="1"/>
          <p:nvPr/>
        </p:nvSpPr>
        <p:spPr>
          <a:xfrm>
            <a:off x="3046975" y="4877408"/>
            <a:ext cx="2520445" cy="369332"/>
          </a:xfrm>
          <a:prstGeom prst="rect">
            <a:avLst/>
          </a:prstGeom>
          <a:noFill/>
        </p:spPr>
        <p:txBody>
          <a:bodyPr wrap="square" rtlCol="0">
            <a:spAutoFit/>
          </a:bodyPr>
          <a:lstStyle/>
          <a:p>
            <a:pPr algn="ctr"/>
            <a:r>
              <a:rPr lang="en-US" dirty="0" smtClean="0">
                <a:solidFill>
                  <a:srgbClr val="000000"/>
                </a:solidFill>
                <a:latin typeface="Goudy Bookletter 1911"/>
                <a:cs typeface="Goudy Bookletter 1911"/>
              </a:rPr>
              <a:t>same event logged</a:t>
            </a:r>
            <a:endParaRPr lang="en-US" dirty="0">
              <a:solidFill>
                <a:srgbClr val="000000"/>
              </a:solidFill>
              <a:latin typeface="Goudy Bookletter 1911"/>
              <a:cs typeface="Goudy Bookletter 1911"/>
            </a:endParaRPr>
          </a:p>
        </p:txBody>
      </p:sp>
      <p:cxnSp>
        <p:nvCxnSpPr>
          <p:cNvPr id="15" name="Straight Arrow Connector 14"/>
          <p:cNvCxnSpPr>
            <a:endCxn id="12" idx="0"/>
          </p:cNvCxnSpPr>
          <p:nvPr/>
        </p:nvCxnSpPr>
        <p:spPr>
          <a:xfrm>
            <a:off x="4307198" y="3622816"/>
            <a:ext cx="0" cy="125459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247648" y="4026445"/>
            <a:ext cx="1673732" cy="85096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071384" y="335567"/>
            <a:ext cx="2520445" cy="461665"/>
          </a:xfrm>
          <a:prstGeom prst="rect">
            <a:avLst/>
          </a:prstGeom>
          <a:noFill/>
        </p:spPr>
        <p:txBody>
          <a:bodyPr wrap="square" rtlCol="0">
            <a:spAutoFit/>
          </a:bodyPr>
          <a:lstStyle/>
          <a:p>
            <a:pPr algn="ctr"/>
            <a:r>
              <a:rPr lang="en-US" sz="2400" b="1" dirty="0">
                <a:solidFill>
                  <a:schemeClr val="tx1">
                    <a:lumMod val="50000"/>
                    <a:lumOff val="50000"/>
                  </a:schemeClr>
                </a:solidFill>
                <a:latin typeface="Goudy Bookletter 1911"/>
                <a:cs typeface="Goudy Bookletter 1911"/>
              </a:rPr>
              <a:t>s</a:t>
            </a:r>
            <a:r>
              <a:rPr lang="en-US" sz="2400" b="1" dirty="0" smtClean="0">
                <a:solidFill>
                  <a:schemeClr val="tx1">
                    <a:lumMod val="50000"/>
                    <a:lumOff val="50000"/>
                  </a:schemeClr>
                </a:solidFill>
                <a:latin typeface="Goudy Bookletter 1911"/>
                <a:cs typeface="Goudy Bookletter 1911"/>
              </a:rPr>
              <a:t>ources</a:t>
            </a:r>
            <a:endParaRPr lang="en-US" sz="2400" b="1" dirty="0">
              <a:solidFill>
                <a:schemeClr val="tx1">
                  <a:lumMod val="50000"/>
                  <a:lumOff val="50000"/>
                </a:schemeClr>
              </a:solidFill>
              <a:latin typeface="Goudy Bookletter 1911"/>
              <a:cs typeface="Goudy Bookletter 1911"/>
            </a:endParaRPr>
          </a:p>
        </p:txBody>
      </p:sp>
      <p:sp>
        <p:nvSpPr>
          <p:cNvPr id="26" name="Left Brace 25"/>
          <p:cNvSpPr/>
          <p:nvPr/>
        </p:nvSpPr>
        <p:spPr>
          <a:xfrm rot="5400000">
            <a:off x="4208772" y="-1668422"/>
            <a:ext cx="335566" cy="5286565"/>
          </a:xfrm>
          <a:prstGeom prst="leftBrace">
            <a:avLst>
              <a:gd name="adj1" fmla="val 152557"/>
              <a:gd name="adj2" fmla="val 5000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247906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4566333" y="1802410"/>
            <a:ext cx="3447429" cy="3416320"/>
          </a:xfrm>
          <a:prstGeom prst="rect">
            <a:avLst/>
          </a:prstGeom>
          <a:noFill/>
        </p:spPr>
        <p:txBody>
          <a:bodyPr wrap="square" rtlCol="0">
            <a:spAutoFit/>
          </a:bodyPr>
          <a:lstStyle/>
          <a:p>
            <a:r>
              <a:rPr lang="en-US" sz="2400" dirty="0" smtClean="0">
                <a:latin typeface="Goudy Bookletter 1911"/>
                <a:cs typeface="Goudy Bookletter 1911"/>
              </a:rPr>
              <a:t>“...the </a:t>
            </a:r>
            <a:r>
              <a:rPr lang="en-US" sz="2400" dirty="0">
                <a:latin typeface="Goudy Bookletter 1911"/>
                <a:cs typeface="Goudy Bookletter 1911"/>
              </a:rPr>
              <a:t>log files do not differentiate between </a:t>
            </a:r>
            <a:r>
              <a:rPr lang="en-US" sz="2400" i="1" dirty="0" smtClean="0">
                <a:latin typeface="Goudy Bookletter 1911"/>
                <a:cs typeface="Goudy Bookletter 1911"/>
              </a:rPr>
              <a:t>Show Me</a:t>
            </a:r>
            <a:r>
              <a:rPr lang="en-US" sz="2400" dirty="0" smtClean="0">
                <a:latin typeface="Goudy Bookletter 1911"/>
                <a:cs typeface="Goudy Bookletter 1911"/>
              </a:rPr>
              <a:t> </a:t>
            </a:r>
            <a:r>
              <a:rPr lang="en-US" sz="2400" dirty="0">
                <a:latin typeface="Goudy Bookletter 1911"/>
                <a:cs typeface="Goudy Bookletter 1911"/>
              </a:rPr>
              <a:t>and </a:t>
            </a:r>
            <a:r>
              <a:rPr lang="en-US" sz="2400" i="1" dirty="0" smtClean="0">
                <a:latin typeface="Goudy Bookletter 1911"/>
                <a:cs typeface="Goudy Bookletter 1911"/>
              </a:rPr>
              <a:t>Show </a:t>
            </a:r>
            <a:r>
              <a:rPr lang="en-US" sz="2400" i="1" dirty="0">
                <a:latin typeface="Goudy Bookletter 1911"/>
                <a:cs typeface="Goudy Bookletter 1911"/>
              </a:rPr>
              <a:t>Me </a:t>
            </a:r>
            <a:r>
              <a:rPr lang="en-US" sz="2400" i="1" dirty="0" smtClean="0">
                <a:latin typeface="Goudy Bookletter 1911"/>
                <a:cs typeface="Goudy Bookletter 1911"/>
              </a:rPr>
              <a:t>Alternatives</a:t>
            </a:r>
            <a:r>
              <a:rPr lang="en-US" sz="2400" dirty="0" smtClean="0">
                <a:latin typeface="Goudy Bookletter 1911"/>
                <a:cs typeface="Goudy Bookletter 1911"/>
              </a:rPr>
              <a:t>. </a:t>
            </a:r>
            <a:r>
              <a:rPr lang="en-US" sz="2400" b="1" dirty="0">
                <a:latin typeface="Goudy Bookletter 1911"/>
                <a:cs typeface="Goudy Bookletter 1911"/>
              </a:rPr>
              <a:t>These commands are implemented with the same code and the log entry is generated when the command is successfully </a:t>
            </a:r>
            <a:r>
              <a:rPr lang="en-US" sz="2400" b="1" dirty="0" smtClean="0">
                <a:latin typeface="Goudy Bookletter 1911"/>
                <a:cs typeface="Goudy Bookletter 1911"/>
              </a:rPr>
              <a:t>executed</a:t>
            </a:r>
            <a:r>
              <a:rPr lang="en-US" sz="2400" dirty="0" smtClean="0">
                <a:latin typeface="Goudy Bookletter 1911"/>
                <a:cs typeface="Goudy Bookletter 1911"/>
              </a:rPr>
              <a:t>.”</a:t>
            </a:r>
            <a:endParaRPr lang="en-US" sz="2400" dirty="0">
              <a:latin typeface="Goudy Bookletter 1911"/>
              <a:cs typeface="Goudy Bookletter 1911"/>
            </a:endParaRPr>
          </a:p>
        </p:txBody>
      </p:sp>
      <p:pic>
        <p:nvPicPr>
          <p:cNvPr id="4" name="Picture 3" descr="tableau-showme.jpe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72465" y="2083780"/>
            <a:ext cx="2768600" cy="29337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1280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cap="none" dirty="0">
                <a:solidFill>
                  <a:prstClr val="black"/>
                </a:solidFill>
                <a:latin typeface="Raleway Light"/>
                <a:cs typeface="Raleway Light"/>
              </a:rPr>
              <a:t>Observe intermediate user actions that are not “submitted” to the system.</a:t>
            </a:r>
            <a:endParaRPr lang="en-US" sz="3800" b="0" cap="none" dirty="0">
              <a:latin typeface="Raleway Light"/>
              <a:cs typeface="Raleway Light"/>
            </a:endParaRPr>
          </a:p>
        </p:txBody>
      </p:sp>
      <p:sp>
        <p:nvSpPr>
          <p:cNvPr id="4" name="Text Placeholder 3"/>
          <p:cNvSpPr>
            <a:spLocks noGrp="1"/>
          </p:cNvSpPr>
          <p:nvPr>
            <p:ph type="body" idx="1"/>
          </p:nvPr>
        </p:nvSpPr>
        <p:spPr/>
        <p:txBody>
          <a:bodyPr/>
          <a:lstStyle/>
          <a:p>
            <a:r>
              <a:rPr lang="en-US" dirty="0">
                <a:latin typeface="Goudy Bookletter 1911"/>
                <a:cs typeface="Goudy Bookletter 1911"/>
              </a:rPr>
              <a:t>Recommendation #N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4367084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2" name="Picture 1" descr="1800_flowers_heatmap.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26999" y="6350"/>
            <a:ext cx="8898247" cy="685165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9945475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3" name="Picture 2" descr="google-autocomplete-cheese.gif"/>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3469395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cap="none" dirty="0" smtClean="0">
                <a:solidFill>
                  <a:prstClr val="black"/>
                </a:solidFill>
                <a:latin typeface="Raleway Light"/>
                <a:cs typeface="Raleway Light"/>
              </a:rPr>
              <a:t>Record the </a:t>
            </a:r>
            <a:r>
              <a:rPr lang="en-US" sz="3200" b="0" cap="none" dirty="0" smtClean="0">
                <a:solidFill>
                  <a:prstClr val="black"/>
                </a:solidFill>
                <a:latin typeface="Raleway Light"/>
                <a:cs typeface="Raleway Light"/>
              </a:rPr>
              <a:t>metadata </a:t>
            </a:r>
            <a:r>
              <a:rPr lang="en-US" sz="3200" b="0" cap="none" dirty="0">
                <a:solidFill>
                  <a:prstClr val="black"/>
                </a:solidFill>
                <a:latin typeface="Raleway Light"/>
                <a:cs typeface="Raleway Light"/>
              </a:rPr>
              <a:t>and statistics of the data set </a:t>
            </a:r>
            <a:r>
              <a:rPr lang="en-US" sz="3200" b="0" cap="none" dirty="0" smtClean="0">
                <a:solidFill>
                  <a:prstClr val="black"/>
                </a:solidFill>
                <a:latin typeface="Raleway Light"/>
                <a:cs typeface="Raleway Light"/>
              </a:rPr>
              <a:t>being analyzed.</a:t>
            </a:r>
            <a:endParaRPr lang="en-US" sz="3800" b="0" cap="none" dirty="0">
              <a:latin typeface="Raleway Light"/>
              <a:cs typeface="Raleway Light"/>
            </a:endParaRPr>
          </a:p>
        </p:txBody>
      </p:sp>
      <p:sp>
        <p:nvSpPr>
          <p:cNvPr id="4" name="Text Placeholder 3"/>
          <p:cNvSpPr>
            <a:spLocks noGrp="1"/>
          </p:cNvSpPr>
          <p:nvPr>
            <p:ph type="body" idx="1"/>
          </p:nvPr>
        </p:nvSpPr>
        <p:spPr/>
        <p:txBody>
          <a:bodyPr/>
          <a:lstStyle/>
          <a:p>
            <a:r>
              <a:rPr lang="en-US" dirty="0">
                <a:latin typeface="Goudy Bookletter 1911"/>
                <a:cs typeface="Goudy Bookletter 1911"/>
              </a:rPr>
              <a:t>Recommendation </a:t>
            </a:r>
            <a:r>
              <a:rPr lang="en-US" dirty="0" smtClean="0">
                <a:latin typeface="Goudy Bookletter 1911"/>
                <a:cs typeface="Goudy Bookletter 1911"/>
              </a:rPr>
              <a:t>#3</a:t>
            </a:r>
            <a:endParaRPr lang="en-US" dirty="0">
              <a:latin typeface="Goudy Bookletter 1911"/>
              <a:cs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647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mathematica-predictive-interface-notprime.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37269" y="1456870"/>
            <a:ext cx="8968729" cy="1509588"/>
          </a:xfrm>
          <a:prstGeom prst="rect">
            <a:avLst/>
          </a:prstGeom>
        </p:spPr>
      </p:pic>
      <p:pic>
        <p:nvPicPr>
          <p:cNvPr id="3" name="Picture 2" descr="mathematica-predictive-interface-prime.pn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4388757"/>
            <a:ext cx="8968727" cy="159838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247906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google-autocomplete-kdd.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2730500"/>
            <a:ext cx="9144000" cy="138587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99381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extBox 12"/>
          <p:cNvSpPr txBox="1"/>
          <p:nvPr/>
        </p:nvSpPr>
        <p:spPr>
          <a:xfrm>
            <a:off x="1428573" y="1791378"/>
            <a:ext cx="7133534" cy="3216265"/>
          </a:xfrm>
          <a:prstGeom prst="rect">
            <a:avLst/>
          </a:prstGeom>
          <a:noFill/>
        </p:spPr>
        <p:txBody>
          <a:bodyPr wrap="square" rtlCol="0">
            <a:spAutoFit/>
          </a:bodyPr>
          <a:lstStyle/>
          <a:p>
            <a:pPr>
              <a:lnSpc>
                <a:spcPct val="150000"/>
              </a:lnSpc>
            </a:pPr>
            <a:r>
              <a:rPr lang="en-US" sz="1600" b="1" dirty="0" smtClean="0">
                <a:solidFill>
                  <a:schemeClr val="accent2">
                    <a:lumMod val="75000"/>
                  </a:schemeClr>
                </a:solidFill>
                <a:latin typeface="Menlo Regular"/>
                <a:cs typeface="Menlo Regular"/>
              </a:rPr>
              <a:t>09-28-2012 18:28:01.134 -0700 </a:t>
            </a:r>
            <a:r>
              <a:rPr lang="en-US" sz="1200" dirty="0" smtClean="0">
                <a:latin typeface="Menlo Regular"/>
                <a:cs typeface="Menlo Regular"/>
              </a:rPr>
              <a:t>INFO  </a:t>
            </a:r>
            <a:r>
              <a:rPr lang="en-US" sz="1200" dirty="0" err="1" smtClean="0">
                <a:latin typeface="Menlo Regular"/>
                <a:cs typeface="Menlo Regular"/>
              </a:rPr>
              <a:t>AuditLogger</a:t>
            </a:r>
            <a:r>
              <a:rPr lang="en-US" sz="1200" dirty="0" smtClean="0">
                <a:latin typeface="Menlo Regular"/>
                <a:cs typeface="Menlo Regular"/>
              </a:rPr>
              <a:t> - Audit:[timestamp=09-28-2012 18:28:01.134,</a:t>
            </a:r>
            <a:r>
              <a:rPr lang="en-US" sz="1600" dirty="0" smtClean="0">
                <a:latin typeface="Menlo Regular"/>
                <a:cs typeface="Menlo Regular"/>
              </a:rPr>
              <a:t> </a:t>
            </a:r>
            <a:r>
              <a:rPr lang="en-US" sz="1200" dirty="0" smtClean="0">
                <a:latin typeface="Menlo Regular"/>
                <a:cs typeface="Menlo Regular"/>
              </a:rPr>
              <a:t>user=</a:t>
            </a:r>
            <a:r>
              <a:rPr lang="en-US" sz="1200" dirty="0" err="1" smtClean="0">
                <a:latin typeface="Menlo Regular"/>
                <a:cs typeface="Menlo Regular"/>
              </a:rPr>
              <a:t>splunk</a:t>
            </a:r>
            <a:r>
              <a:rPr lang="en-US" sz="1200" dirty="0" smtClean="0">
                <a:latin typeface="Menlo Regular"/>
                <a:cs typeface="Menlo Regular"/>
              </a:rPr>
              <a:t>-system-user,</a:t>
            </a:r>
            <a:r>
              <a:rPr lang="en-US" sz="1200" dirty="0" smtClean="0">
                <a:latin typeface="Menlo Regular"/>
                <a:cs typeface="Menlo Regular"/>
              </a:rPr>
              <a:t> </a:t>
            </a:r>
          </a:p>
          <a:p>
            <a:pPr>
              <a:lnSpc>
                <a:spcPct val="150000"/>
              </a:lnSpc>
            </a:pPr>
            <a:r>
              <a:rPr lang="en-US" sz="1200" dirty="0" smtClean="0">
                <a:latin typeface="Menlo Regular"/>
                <a:cs typeface="Menlo Regular"/>
              </a:rPr>
              <a:t>action</a:t>
            </a:r>
            <a:r>
              <a:rPr lang="en-US" sz="1200" dirty="0" smtClean="0">
                <a:latin typeface="Menlo Regular"/>
                <a:cs typeface="Menlo Regular"/>
              </a:rPr>
              <a:t>=search, info=</a:t>
            </a:r>
            <a:r>
              <a:rPr lang="en-US" sz="1200" dirty="0" smtClean="0">
                <a:latin typeface="Menlo Regular"/>
                <a:cs typeface="Menlo Regular"/>
              </a:rPr>
              <a:t>granted, </a:t>
            </a:r>
            <a:r>
              <a:rPr lang="en-US" sz="1200" dirty="0" err="1" smtClean="0">
                <a:latin typeface="Menlo Regular"/>
                <a:cs typeface="Menlo Regular"/>
              </a:rPr>
              <a:t>search_id</a:t>
            </a:r>
            <a:r>
              <a:rPr lang="en-US" sz="1200" dirty="0" smtClean="0">
                <a:latin typeface="Menlo Regular"/>
                <a:cs typeface="Menlo Regular"/>
              </a:rPr>
              <a:t>=‘scheduler__nobody__testing__RMD56569fcf2f137b840_at_1348882080_101256</a:t>
            </a:r>
            <a:r>
              <a:rPr lang="en-US" sz="1200" dirty="0" smtClean="0">
                <a:latin typeface="Menlo Regular"/>
                <a:cs typeface="Menlo Regular"/>
              </a:rPr>
              <a:t>’</a:t>
            </a:r>
            <a:r>
              <a:rPr lang="en-US" sz="1200" dirty="0" smtClean="0">
                <a:latin typeface="Menlo Regular"/>
                <a:cs typeface="Menlo Regular"/>
              </a:rPr>
              <a:t>,</a:t>
            </a:r>
            <a:r>
              <a:rPr lang="en-US" sz="1600" dirty="0" smtClean="0">
                <a:latin typeface="Menlo Regular"/>
                <a:cs typeface="Menlo Regular"/>
              </a:rPr>
              <a:t> </a:t>
            </a:r>
            <a:r>
              <a:rPr lang="en-US" sz="1200" dirty="0" smtClean="0">
                <a:latin typeface="Menlo Regular"/>
                <a:cs typeface="Menlo Regular"/>
              </a:rPr>
              <a:t>search</a:t>
            </a:r>
            <a:r>
              <a:rPr lang="en-US" sz="1200" dirty="0" smtClean="0">
                <a:latin typeface="Menlo Regular"/>
                <a:cs typeface="Menlo Regular"/>
              </a:rPr>
              <a:t>=‘search </a:t>
            </a:r>
            <a:r>
              <a:rPr lang="en-US" sz="1200" dirty="0" smtClean="0">
                <a:latin typeface="Menlo Regular"/>
                <a:cs typeface="Menlo Regular"/>
              </a:rPr>
              <a:t>index=_internal metrics</a:t>
            </a:r>
            <a:r>
              <a:rPr lang="en-US" sz="1200" dirty="0" smtClean="0">
                <a:latin typeface="Menlo Regular"/>
                <a:cs typeface="Menlo Regular"/>
              </a:rPr>
              <a:t> </a:t>
            </a:r>
          </a:p>
          <a:p>
            <a:pPr>
              <a:lnSpc>
                <a:spcPct val="150000"/>
              </a:lnSpc>
            </a:pPr>
            <a:r>
              <a:rPr lang="en-US" sz="1200" dirty="0" err="1" smtClean="0">
                <a:latin typeface="Menlo Regular"/>
                <a:cs typeface="Menlo Regular"/>
              </a:rPr>
              <a:t>per_sourcetype_thruput</a:t>
            </a:r>
            <a:r>
              <a:rPr lang="en-US" sz="1200" dirty="0" smtClean="0">
                <a:latin typeface="Menlo Regular"/>
                <a:cs typeface="Menlo Regular"/>
              </a:rPr>
              <a:t> </a:t>
            </a:r>
            <a:r>
              <a:rPr lang="en-US" sz="1200" dirty="0" smtClean="0">
                <a:latin typeface="Menlo Regular"/>
                <a:cs typeface="Menlo Regular"/>
              </a:rPr>
              <a:t>| head </a:t>
            </a:r>
            <a:r>
              <a:rPr lang="en-US" sz="1200" dirty="0" smtClean="0">
                <a:latin typeface="Menlo Regular"/>
                <a:cs typeface="Menlo Regular"/>
              </a:rPr>
              <a:t>100’,</a:t>
            </a:r>
            <a:r>
              <a:rPr lang="en-US" sz="1600" dirty="0" smtClean="0">
                <a:latin typeface="Menlo Regular"/>
                <a:cs typeface="Menlo Regular"/>
              </a:rPr>
              <a:t> </a:t>
            </a:r>
            <a:r>
              <a:rPr lang="en-US" sz="1200" dirty="0" err="1" smtClean="0">
                <a:latin typeface="Menlo Regular"/>
                <a:cs typeface="Menlo Regular"/>
              </a:rPr>
              <a:t>autojoin</a:t>
            </a:r>
            <a:r>
              <a:rPr lang="en-US" sz="1200" dirty="0" smtClean="0">
                <a:latin typeface="Menlo Regular"/>
                <a:cs typeface="Menlo Regular"/>
              </a:rPr>
              <a:t>=‘1</a:t>
            </a:r>
            <a:r>
              <a:rPr lang="en-US" sz="1200" dirty="0" smtClean="0">
                <a:latin typeface="Menlo Regular"/>
                <a:cs typeface="Menlo Regular"/>
              </a:rPr>
              <a:t>', buckets=0,</a:t>
            </a:r>
            <a:r>
              <a:rPr lang="en-US" sz="1200" dirty="0" smtClean="0">
                <a:latin typeface="Menlo Regular"/>
                <a:cs typeface="Menlo Regular"/>
              </a:rPr>
              <a:t> </a:t>
            </a:r>
          </a:p>
          <a:p>
            <a:pPr>
              <a:lnSpc>
                <a:spcPct val="150000"/>
              </a:lnSpc>
            </a:pPr>
            <a:r>
              <a:rPr lang="en-US" sz="1200" dirty="0" err="1" smtClean="0">
                <a:latin typeface="Menlo Regular"/>
                <a:cs typeface="Menlo Regular"/>
              </a:rPr>
              <a:t>ttl</a:t>
            </a:r>
            <a:r>
              <a:rPr lang="en-US" sz="1200" dirty="0" smtClean="0">
                <a:latin typeface="Menlo Regular"/>
                <a:cs typeface="Menlo Regular"/>
              </a:rPr>
              <a:t>=120, </a:t>
            </a:r>
            <a:r>
              <a:rPr lang="en-US" sz="1200" dirty="0" err="1" smtClean="0">
                <a:latin typeface="Menlo Regular"/>
                <a:cs typeface="Menlo Regular"/>
              </a:rPr>
              <a:t>max_count</a:t>
            </a:r>
            <a:r>
              <a:rPr lang="en-US" sz="1200" dirty="0" smtClean="0">
                <a:latin typeface="Menlo Regular"/>
                <a:cs typeface="Menlo Regular"/>
              </a:rPr>
              <a:t>=500000, </a:t>
            </a:r>
            <a:r>
              <a:rPr lang="en-US" sz="1200" dirty="0" err="1" smtClean="0">
                <a:latin typeface="Menlo Regular"/>
                <a:cs typeface="Menlo Regular"/>
              </a:rPr>
              <a:t>maxtime</a:t>
            </a:r>
            <a:r>
              <a:rPr lang="en-US" sz="1200" dirty="0" smtClean="0">
                <a:latin typeface="Menlo Regular"/>
                <a:cs typeface="Menlo Regular"/>
              </a:rPr>
              <a:t>=8640000, enable\_lookups</a:t>
            </a:r>
            <a:r>
              <a:rPr lang="en-US" sz="1200" dirty="0" smtClean="0">
                <a:latin typeface="Menlo Regular"/>
                <a:cs typeface="Menlo Regular"/>
              </a:rPr>
              <a:t>=‘1</a:t>
            </a:r>
            <a:r>
              <a:rPr lang="en-US" sz="1200" dirty="0" smtClean="0">
                <a:latin typeface="Menlo Regular"/>
                <a:cs typeface="Menlo Regular"/>
              </a:rPr>
              <a:t>', </a:t>
            </a:r>
            <a:r>
              <a:rPr lang="en-US" sz="1200" dirty="0" err="1" smtClean="0">
                <a:latin typeface="Menlo Regular"/>
                <a:cs typeface="Menlo Regular"/>
              </a:rPr>
              <a:t>extra_fields</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 </a:t>
            </a:r>
            <a:r>
              <a:rPr lang="en-US" sz="1200" dirty="0" err="1" smtClean="0">
                <a:latin typeface="Menlo Regular"/>
                <a:cs typeface="Menlo Regular"/>
              </a:rPr>
              <a:t>apiStartTime</a:t>
            </a:r>
            <a:r>
              <a:rPr lang="en-US" sz="1200" dirty="0" smtClean="0">
                <a:latin typeface="Menlo Regular"/>
                <a:cs typeface="Menlo Regular"/>
              </a:rPr>
              <a:t>=‘ZERO_TIME</a:t>
            </a:r>
            <a:r>
              <a:rPr lang="en-US" sz="1200" dirty="0" smtClean="0">
                <a:latin typeface="Menlo Regular"/>
                <a:cs typeface="Menlo Regular"/>
              </a:rPr>
              <a:t>', </a:t>
            </a:r>
            <a:r>
              <a:rPr lang="en-US" sz="1200" dirty="0" err="1" smtClean="0">
                <a:latin typeface="Menlo Regular"/>
                <a:cs typeface="Menlo Regular"/>
              </a:rPr>
              <a:t>apiEndTime</a:t>
            </a:r>
            <a:r>
              <a:rPr lang="en-US" sz="1200" dirty="0" smtClean="0">
                <a:latin typeface="Menlo Regular"/>
                <a:cs typeface="Menlo Regular"/>
              </a:rPr>
              <a:t>=‘Fri </a:t>
            </a:r>
            <a:r>
              <a:rPr lang="en-US" sz="1200" dirty="0" smtClean="0">
                <a:latin typeface="Menlo Regular"/>
                <a:cs typeface="Menlo Regular"/>
              </a:rPr>
              <a:t>Sep 28 18:28:00 2012', </a:t>
            </a:r>
            <a:r>
              <a:rPr lang="en-US" sz="1200" dirty="0" err="1" smtClean="0">
                <a:latin typeface="Menlo Regular"/>
                <a:cs typeface="Menlo Regular"/>
              </a:rPr>
              <a:t>savedsearch_name</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sample </a:t>
            </a:r>
            <a:r>
              <a:rPr lang="en-US" sz="1200" dirty="0" smtClean="0">
                <a:latin typeface="Menlo Regular"/>
                <a:cs typeface="Menlo Regular"/>
              </a:rPr>
              <a:t>scheduled search for dashboards (existing job case</a:t>
            </a:r>
            <a:r>
              <a:rPr lang="en-US" sz="1200" dirty="0" smtClean="0">
                <a:latin typeface="Menlo Regular"/>
                <a:cs typeface="Menlo Regular"/>
              </a:rPr>
              <a:t>)”]</a:t>
            </a:r>
            <a:endParaRPr lang="en-US" sz="1200" dirty="0">
              <a:latin typeface="Menlo Regular"/>
              <a:cs typeface="Menlo Regular"/>
            </a:endParaRPr>
          </a:p>
        </p:txBody>
      </p:sp>
      <p:sp>
        <p:nvSpPr>
          <p:cNvPr id="3" name="TextBox 2"/>
          <p:cNvSpPr txBox="1"/>
          <p:nvPr/>
        </p:nvSpPr>
        <p:spPr>
          <a:xfrm>
            <a:off x="2232771" y="741284"/>
            <a:ext cx="1492464" cy="461665"/>
          </a:xfrm>
          <a:prstGeom prst="rect">
            <a:avLst/>
          </a:prstGeom>
          <a:noFill/>
        </p:spPr>
        <p:txBody>
          <a:bodyPr wrap="square" rtlCol="0">
            <a:spAutoFit/>
          </a:bodyPr>
          <a:lstStyle/>
          <a:p>
            <a:r>
              <a:rPr lang="en-US" sz="2400" b="1" dirty="0" smtClean="0">
                <a:solidFill>
                  <a:srgbClr val="953735"/>
                </a:solidFill>
                <a:latin typeface="Goudy Bookletter 1911"/>
                <a:cs typeface="Goudy Bookletter 1911"/>
              </a:rPr>
              <a:t>timestamp</a:t>
            </a:r>
            <a:endParaRPr lang="en-US" sz="2400" b="1" dirty="0">
              <a:solidFill>
                <a:srgbClr val="953735"/>
              </a:solidFill>
              <a:latin typeface="Goudy Bookletter 1911"/>
              <a:cs typeface="Goudy Bookletter 1911"/>
            </a:endParaRPr>
          </a:p>
        </p:txBody>
      </p:sp>
      <p:cxnSp>
        <p:nvCxnSpPr>
          <p:cNvPr id="4" name="Straight Arrow Connector 3"/>
          <p:cNvCxnSpPr>
            <a:stCxn id="3" idx="2"/>
          </p:cNvCxnSpPr>
          <p:nvPr/>
        </p:nvCxnSpPr>
        <p:spPr>
          <a:xfrm flipH="1">
            <a:off x="2978699" y="1202949"/>
            <a:ext cx="304" cy="597039"/>
          </a:xfrm>
          <a:prstGeom prst="straightConnector1">
            <a:avLst/>
          </a:prstGeom>
          <a:ln w="57150"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rot="16200000">
            <a:off x="-63889" y="3241070"/>
            <a:ext cx="1492464" cy="461665"/>
          </a:xfrm>
          <a:prstGeom prst="rect">
            <a:avLst/>
          </a:prstGeom>
          <a:noFill/>
        </p:spPr>
        <p:txBody>
          <a:bodyPr wrap="square" rtlCol="0">
            <a:spAutoFit/>
          </a:bodyPr>
          <a:lstStyle/>
          <a:p>
            <a:pPr algn="ctr"/>
            <a:r>
              <a:rPr lang="en-US" sz="2400" b="1" dirty="0" smtClean="0">
                <a:solidFill>
                  <a:schemeClr val="tx1">
                    <a:lumMod val="50000"/>
                    <a:lumOff val="50000"/>
                  </a:schemeClr>
                </a:solidFill>
                <a:latin typeface="Goudy Bookletter 1911"/>
                <a:cs typeface="Goudy Bookletter 1911"/>
              </a:rPr>
              <a:t>event</a:t>
            </a:r>
            <a:endParaRPr lang="en-US" sz="2400" b="1" dirty="0">
              <a:solidFill>
                <a:schemeClr val="tx1">
                  <a:lumMod val="50000"/>
                  <a:lumOff val="50000"/>
                </a:schemeClr>
              </a:solidFill>
              <a:latin typeface="Goudy Bookletter 1911"/>
              <a:cs typeface="Goudy Bookletter 1911"/>
            </a:endParaRPr>
          </a:p>
        </p:txBody>
      </p:sp>
      <p:sp>
        <p:nvSpPr>
          <p:cNvPr id="6" name="Left Brace 5"/>
          <p:cNvSpPr/>
          <p:nvPr/>
        </p:nvSpPr>
        <p:spPr>
          <a:xfrm>
            <a:off x="1062437" y="1935131"/>
            <a:ext cx="226805" cy="3072512"/>
          </a:xfrm>
          <a:prstGeom prst="leftBrace">
            <a:avLst>
              <a:gd name="adj1" fmla="val 126376"/>
              <a:gd name="adj2" fmla="val 50000"/>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681224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Oval 1"/>
          <p:cNvSpPr/>
          <p:nvPr/>
        </p:nvSpPr>
        <p:spPr>
          <a:xfrm>
            <a:off x="2286000" y="2322286"/>
            <a:ext cx="1360714" cy="141514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solidFill>
                  <a:schemeClr val="tx1"/>
                </a:solidFill>
                <a:latin typeface="Goudy Bookletter 1911"/>
                <a:cs typeface="Goudy Bookletter 1911"/>
              </a:rPr>
              <a:t>data</a:t>
            </a:r>
            <a:endParaRPr lang="en-US" sz="2600" dirty="0">
              <a:solidFill>
                <a:schemeClr val="tx1"/>
              </a:solidFill>
              <a:latin typeface="Goudy Bookletter 1911"/>
              <a:cs typeface="Goudy Bookletter 1911"/>
            </a:endParaRPr>
          </a:p>
        </p:txBody>
      </p:sp>
      <p:sp>
        <p:nvSpPr>
          <p:cNvPr id="3" name="Oval 2"/>
          <p:cNvSpPr/>
          <p:nvPr/>
        </p:nvSpPr>
        <p:spPr>
          <a:xfrm>
            <a:off x="5232400" y="2329543"/>
            <a:ext cx="1360714" cy="141514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solidFill>
                  <a:schemeClr val="tx1"/>
                </a:solidFill>
                <a:latin typeface="Goudy Bookletter 1911"/>
                <a:cs typeface="Goudy Bookletter 1911"/>
              </a:rPr>
              <a:t>action</a:t>
            </a:r>
            <a:endParaRPr lang="en-US" sz="2600" dirty="0">
              <a:solidFill>
                <a:schemeClr val="tx1"/>
              </a:solidFill>
              <a:latin typeface="Goudy Bookletter 1911"/>
              <a:cs typeface="Goudy Bookletter 1911"/>
            </a:endParaRPr>
          </a:p>
        </p:txBody>
      </p:sp>
      <p:cxnSp>
        <p:nvCxnSpPr>
          <p:cNvPr id="5" name="Straight Arrow Connector 4"/>
          <p:cNvCxnSpPr>
            <a:stCxn id="2" idx="6"/>
            <a:endCxn id="3" idx="2"/>
          </p:cNvCxnSpPr>
          <p:nvPr/>
        </p:nvCxnSpPr>
        <p:spPr>
          <a:xfrm>
            <a:off x="3646714" y="3029858"/>
            <a:ext cx="1585686" cy="7257"/>
          </a:xfrm>
          <a:prstGeom prst="straightConnector1">
            <a:avLst/>
          </a:prstGeom>
          <a:ln w="28575" cmpd="sng">
            <a:solidFill>
              <a:srgbClr val="000000"/>
            </a:solidFill>
            <a:tailEnd type="arrow"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1053768"/>
      </p:ext>
    </p:extLst>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24790623"/>
      </p:ext>
    </p:extLst>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cap="none" dirty="0" smtClean="0">
                <a:solidFill>
                  <a:prstClr val="black"/>
                </a:solidFill>
                <a:latin typeface="Raleway Light"/>
                <a:cs typeface="Raleway Light"/>
              </a:rPr>
              <a:t>Collect user goals and feedback.</a:t>
            </a:r>
            <a:endParaRPr lang="en-US" sz="3800" b="0" cap="none" dirty="0">
              <a:latin typeface="Raleway Light"/>
              <a:cs typeface="Raleway Light"/>
            </a:endParaRPr>
          </a:p>
        </p:txBody>
      </p:sp>
      <p:sp>
        <p:nvSpPr>
          <p:cNvPr id="4" name="Text Placeholder 3"/>
          <p:cNvSpPr>
            <a:spLocks noGrp="1"/>
          </p:cNvSpPr>
          <p:nvPr>
            <p:ph type="body" idx="1"/>
          </p:nvPr>
        </p:nvSpPr>
        <p:spPr/>
        <p:txBody>
          <a:bodyPr/>
          <a:lstStyle/>
          <a:p>
            <a:r>
              <a:rPr lang="en-US" dirty="0" smtClean="0">
                <a:latin typeface="Goudy Bookletter 1911"/>
                <a:cs typeface="Goudy Bookletter 1911"/>
              </a:rPr>
              <a:t>Recommendation </a:t>
            </a:r>
            <a:r>
              <a:rPr lang="en-US" dirty="0" smtClean="0">
                <a:latin typeface="Goudy Bookletter 1911"/>
                <a:cs typeface="Goudy Bookletter 1911"/>
              </a:rPr>
              <a:t>#4</a:t>
            </a:r>
            <a:endParaRPr lang="en-US" dirty="0">
              <a:latin typeface="Goudy Bookletter 1911"/>
              <a:cs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6002486"/>
      </p:ext>
    </p:extLst>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mathematica-predictive-interface-feedback.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 y="683259"/>
            <a:ext cx="9142185" cy="548531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700154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yf.png"/>
          <p:cNvPicPr>
            <a:picLocks noChangeAspect="1"/>
          </p:cNvPicPr>
          <p:nvPr/>
        </p:nvPicPr>
        <p:blipFill>
          <a:blip r:embed="rId2">
            <a:alphaModFix/>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152400"/>
            <a:ext cx="9144000" cy="6534150"/>
          </a:xfrm>
          <a:prstGeom prst="rect">
            <a:avLst/>
          </a:prstGeom>
        </p:spPr>
      </p:pic>
      <p:sp>
        <p:nvSpPr>
          <p:cNvPr id="4" name="Rounded Rectangle 3"/>
          <p:cNvSpPr/>
          <p:nvPr/>
        </p:nvSpPr>
        <p:spPr>
          <a:xfrm>
            <a:off x="75603" y="498902"/>
            <a:ext cx="1995880" cy="2902695"/>
          </a:xfrm>
          <a:prstGeom prst="roundRect">
            <a:avLst>
              <a:gd name="adj" fmla="val 23667"/>
            </a:avLst>
          </a:prstGeom>
          <a:noFill/>
          <a:ln w="57150" cmpd="sng">
            <a:solidFill>
              <a:srgbClr val="953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2223882" y="2299188"/>
            <a:ext cx="2554131" cy="1782730"/>
          </a:xfrm>
          <a:prstGeom prst="roundRect">
            <a:avLst>
              <a:gd name="adj" fmla="val 23667"/>
            </a:avLst>
          </a:prstGeom>
          <a:noFill/>
          <a:ln w="57150" cmpd="sng">
            <a:solidFill>
              <a:srgbClr val="953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543754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amazon-improve-your-recommendations.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3096" y="922211"/>
            <a:ext cx="9145089" cy="432380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965760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cap="none" dirty="0">
                <a:solidFill>
                  <a:prstClr val="black"/>
                </a:solidFill>
                <a:latin typeface="Raleway Light"/>
                <a:cs typeface="Raleway Light"/>
              </a:rPr>
              <a:t>Work towards </a:t>
            </a:r>
            <a:r>
              <a:rPr lang="en-US" sz="3200" b="0" cap="none" dirty="0" smtClean="0">
                <a:solidFill>
                  <a:prstClr val="black"/>
                </a:solidFill>
                <a:latin typeface="Raleway Light"/>
                <a:cs typeface="Raleway Light"/>
              </a:rPr>
              <a:t>a standard for logging</a:t>
            </a:r>
            <a:r>
              <a:rPr lang="en-US" sz="3200" b="0" cap="none" dirty="0" smtClean="0">
                <a:solidFill>
                  <a:prstClr val="black"/>
                </a:solidFill>
                <a:latin typeface="Raleway Light"/>
                <a:cs typeface="Raleway Light"/>
              </a:rPr>
              <a:t> data analysis </a:t>
            </a:r>
            <a:r>
              <a:rPr lang="en-US" sz="3200" b="0" cap="none" dirty="0" smtClean="0">
                <a:solidFill>
                  <a:prstClr val="black"/>
                </a:solidFill>
                <a:latin typeface="Raleway Light"/>
                <a:cs typeface="Raleway Light"/>
              </a:rPr>
              <a:t>activity records.</a:t>
            </a:r>
            <a:endParaRPr lang="en-US" sz="3800" b="0" cap="none" dirty="0">
              <a:latin typeface="Raleway Light"/>
              <a:cs typeface="Raleway Light"/>
            </a:endParaRPr>
          </a:p>
        </p:txBody>
      </p:sp>
      <p:sp>
        <p:nvSpPr>
          <p:cNvPr id="4" name="Text Placeholder 3"/>
          <p:cNvSpPr>
            <a:spLocks noGrp="1"/>
          </p:cNvSpPr>
          <p:nvPr>
            <p:ph type="body" idx="1"/>
          </p:nvPr>
        </p:nvSpPr>
        <p:spPr/>
        <p:txBody>
          <a:bodyPr/>
          <a:lstStyle/>
          <a:p>
            <a:r>
              <a:rPr lang="en-US" dirty="0">
                <a:latin typeface="Goudy Bookletter 1911"/>
                <a:cs typeface="Goudy Bookletter 1911"/>
              </a:rPr>
              <a:t>Recommendation </a:t>
            </a:r>
            <a:r>
              <a:rPr lang="en-US" dirty="0" smtClean="0">
                <a:latin typeface="Goudy Bookletter 1911"/>
                <a:cs typeface="Goudy Bookletter 1911"/>
              </a:rPr>
              <a:t>#5</a:t>
            </a:r>
            <a:endParaRPr lang="en-US" dirty="0">
              <a:latin typeface="Goudy Bookletter 1911"/>
              <a:cs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14437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aleway Light"/>
                <a:cs typeface="Raleway Light"/>
              </a:rPr>
              <a:t>Conclusion</a:t>
            </a:r>
            <a:endParaRPr lang="en-US" dirty="0">
              <a:latin typeface="Raleway Light"/>
              <a:cs typeface="Raleway Light"/>
            </a:endParaRPr>
          </a:p>
        </p:txBody>
      </p:sp>
      <p:sp>
        <p:nvSpPr>
          <p:cNvPr id="3" name="Subtitle 2"/>
          <p:cNvSpPr>
            <a:spLocks noGrp="1"/>
          </p:cNvSpPr>
          <p:nvPr>
            <p:ph idx="1"/>
          </p:nvPr>
        </p:nvSpPr>
        <p:spPr/>
        <p:txBody>
          <a:bodyPr/>
          <a:lstStyle/>
          <a:p>
            <a:r>
              <a:rPr lang="en-US" dirty="0" smtClean="0">
                <a:latin typeface="Goudy Bookletter 1911"/>
                <a:cs typeface="Goudy Bookletter 1911"/>
              </a:rPr>
              <a:t>goal: improve interactive data exploration and analysis (IDEA) interfaces, create recommender systems, guidelines, predictive suggestions</a:t>
            </a:r>
          </a:p>
          <a:p>
            <a:r>
              <a:rPr lang="en-US" dirty="0" smtClean="0">
                <a:latin typeface="Goudy Bookletter 1911"/>
                <a:cs typeface="Goudy Bookletter 1911"/>
              </a:rPr>
              <a:t>problem: need better data to mine</a:t>
            </a:r>
          </a:p>
          <a:p>
            <a:r>
              <a:rPr lang="en-US" dirty="0" smtClean="0">
                <a:latin typeface="Goudy Bookletter 1911"/>
                <a:cs typeface="Goudy Bookletter 1911"/>
              </a:rPr>
              <a:t>recommendations for  IDEA activity record logs</a:t>
            </a:r>
          </a:p>
          <a:p>
            <a:r>
              <a:rPr lang="en-US" dirty="0" smtClean="0">
                <a:latin typeface="Goudy Bookletter 1911"/>
                <a:cs typeface="Goudy Bookletter 1911"/>
              </a:rPr>
              <a:t>when you build your next system for IDEA, will you consider how you log next?</a:t>
            </a:r>
          </a:p>
          <a:p>
            <a:endParaRPr lang="en-US" dirty="0">
              <a:latin typeface="Goudy Bookletter 1911"/>
              <a:cs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18185261"/>
      </p:ext>
    </p:extLst>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extBox 12"/>
          <p:cNvSpPr txBox="1"/>
          <p:nvPr/>
        </p:nvSpPr>
        <p:spPr>
          <a:xfrm>
            <a:off x="1428573" y="1791378"/>
            <a:ext cx="7133534" cy="3216265"/>
          </a:xfrm>
          <a:prstGeom prst="rect">
            <a:avLst/>
          </a:prstGeom>
          <a:noFill/>
        </p:spPr>
        <p:txBody>
          <a:bodyPr wrap="square" rtlCol="0">
            <a:spAutoFit/>
          </a:bodyPr>
          <a:lstStyle/>
          <a:p>
            <a:pPr>
              <a:lnSpc>
                <a:spcPct val="150000"/>
              </a:lnSpc>
            </a:pPr>
            <a:r>
              <a:rPr lang="en-US" sz="1600" b="1" dirty="0" smtClean="0">
                <a:solidFill>
                  <a:schemeClr val="accent2">
                    <a:lumMod val="75000"/>
                  </a:schemeClr>
                </a:solidFill>
                <a:latin typeface="Menlo Regular"/>
                <a:cs typeface="Menlo Regular"/>
              </a:rPr>
              <a:t>09-28-2012 18:28:01.134 -0700 </a:t>
            </a:r>
            <a:r>
              <a:rPr lang="en-US" sz="1200" dirty="0" smtClean="0">
                <a:latin typeface="Menlo Regular"/>
                <a:cs typeface="Menlo Regular"/>
              </a:rPr>
              <a:t>INFO  </a:t>
            </a:r>
            <a:r>
              <a:rPr lang="en-US" sz="1200" dirty="0" err="1" smtClean="0">
                <a:latin typeface="Menlo Regular"/>
                <a:cs typeface="Menlo Regular"/>
              </a:rPr>
              <a:t>AuditLogger</a:t>
            </a:r>
            <a:r>
              <a:rPr lang="en-US" sz="1200" dirty="0" smtClean="0">
                <a:latin typeface="Menlo Regular"/>
                <a:cs typeface="Menlo Regular"/>
              </a:rPr>
              <a:t> - Audit:[timestamp=09-28-2012 18:28:01.134,</a:t>
            </a:r>
            <a:r>
              <a:rPr lang="en-US" sz="1600" dirty="0" smtClean="0">
                <a:latin typeface="Menlo Regular"/>
                <a:cs typeface="Menlo Regular"/>
              </a:rPr>
              <a:t> </a:t>
            </a:r>
            <a:r>
              <a:rPr lang="en-US" sz="1600" b="1" dirty="0" smtClean="0">
                <a:solidFill>
                  <a:schemeClr val="accent2">
                    <a:lumMod val="75000"/>
                  </a:schemeClr>
                </a:solidFill>
                <a:latin typeface="Menlo Regular"/>
                <a:cs typeface="Menlo Regular"/>
              </a:rPr>
              <a:t>user=</a:t>
            </a:r>
            <a:r>
              <a:rPr lang="en-US" sz="1600" b="1" dirty="0" err="1" smtClean="0">
                <a:solidFill>
                  <a:schemeClr val="accent2">
                    <a:lumMod val="75000"/>
                  </a:schemeClr>
                </a:solidFill>
                <a:latin typeface="Menlo Regular"/>
                <a:cs typeface="Menlo Regular"/>
              </a:rPr>
              <a:t>splunk</a:t>
            </a:r>
            <a:r>
              <a:rPr lang="en-US" sz="1600" b="1" dirty="0" smtClean="0">
                <a:solidFill>
                  <a:schemeClr val="accent2">
                    <a:lumMod val="75000"/>
                  </a:schemeClr>
                </a:solidFill>
                <a:latin typeface="Menlo Regular"/>
                <a:cs typeface="Menlo Regular"/>
              </a:rPr>
              <a:t>-system-user</a:t>
            </a:r>
            <a:r>
              <a:rPr lang="en-US" sz="1200" dirty="0" smtClean="0">
                <a:latin typeface="Menlo Regular"/>
                <a:cs typeface="Menlo Regular"/>
              </a:rPr>
              <a:t>,</a:t>
            </a:r>
            <a:r>
              <a:rPr lang="en-US" sz="1200" dirty="0" smtClean="0">
                <a:latin typeface="Menlo Regular"/>
                <a:cs typeface="Menlo Regular"/>
              </a:rPr>
              <a:t> </a:t>
            </a:r>
          </a:p>
          <a:p>
            <a:pPr>
              <a:lnSpc>
                <a:spcPct val="150000"/>
              </a:lnSpc>
            </a:pPr>
            <a:r>
              <a:rPr lang="en-US" sz="1200" dirty="0" smtClean="0">
                <a:latin typeface="Menlo Regular"/>
                <a:cs typeface="Menlo Regular"/>
              </a:rPr>
              <a:t>action</a:t>
            </a:r>
            <a:r>
              <a:rPr lang="en-US" sz="1200" dirty="0" smtClean="0">
                <a:latin typeface="Menlo Regular"/>
                <a:cs typeface="Menlo Regular"/>
              </a:rPr>
              <a:t>=search, info=</a:t>
            </a:r>
            <a:r>
              <a:rPr lang="en-US" sz="1200" dirty="0" smtClean="0">
                <a:latin typeface="Menlo Regular"/>
                <a:cs typeface="Menlo Regular"/>
              </a:rPr>
              <a:t>granted, </a:t>
            </a:r>
            <a:r>
              <a:rPr lang="en-US" sz="1200" dirty="0" err="1" smtClean="0">
                <a:latin typeface="Menlo Regular"/>
                <a:cs typeface="Menlo Regular"/>
              </a:rPr>
              <a:t>search_id</a:t>
            </a:r>
            <a:r>
              <a:rPr lang="en-US" sz="1200" dirty="0" smtClean="0">
                <a:latin typeface="Menlo Regular"/>
                <a:cs typeface="Menlo Regular"/>
              </a:rPr>
              <a:t>=‘scheduler__nobody__testing__RMD56569fcf2f137b840_at_1348882080_101256</a:t>
            </a:r>
            <a:r>
              <a:rPr lang="en-US" sz="1200" dirty="0" smtClean="0">
                <a:latin typeface="Menlo Regular"/>
                <a:cs typeface="Menlo Regular"/>
              </a:rPr>
              <a:t>’</a:t>
            </a:r>
            <a:r>
              <a:rPr lang="en-US" sz="1200" dirty="0" smtClean="0">
                <a:latin typeface="Menlo Regular"/>
                <a:cs typeface="Menlo Regular"/>
              </a:rPr>
              <a:t>,</a:t>
            </a:r>
            <a:r>
              <a:rPr lang="en-US" sz="1600" dirty="0" smtClean="0">
                <a:latin typeface="Menlo Regular"/>
                <a:cs typeface="Menlo Regular"/>
              </a:rPr>
              <a:t> </a:t>
            </a:r>
            <a:r>
              <a:rPr lang="en-US" sz="1200" dirty="0" smtClean="0">
                <a:latin typeface="Menlo Regular"/>
                <a:cs typeface="Menlo Regular"/>
              </a:rPr>
              <a:t>search</a:t>
            </a:r>
            <a:r>
              <a:rPr lang="en-US" sz="1200" dirty="0" smtClean="0">
                <a:latin typeface="Menlo Regular"/>
                <a:cs typeface="Menlo Regular"/>
              </a:rPr>
              <a:t>=‘search </a:t>
            </a:r>
            <a:r>
              <a:rPr lang="en-US" sz="1200" dirty="0" smtClean="0">
                <a:latin typeface="Menlo Regular"/>
                <a:cs typeface="Menlo Regular"/>
              </a:rPr>
              <a:t>index=_internal metrics</a:t>
            </a:r>
            <a:r>
              <a:rPr lang="en-US" sz="1200" dirty="0" smtClean="0">
                <a:latin typeface="Menlo Regular"/>
                <a:cs typeface="Menlo Regular"/>
              </a:rPr>
              <a:t> </a:t>
            </a:r>
          </a:p>
          <a:p>
            <a:pPr>
              <a:lnSpc>
                <a:spcPct val="150000"/>
              </a:lnSpc>
            </a:pPr>
            <a:r>
              <a:rPr lang="en-US" sz="1200" dirty="0" err="1" smtClean="0">
                <a:latin typeface="Menlo Regular"/>
                <a:cs typeface="Menlo Regular"/>
              </a:rPr>
              <a:t>per_sourcetype_thruput</a:t>
            </a:r>
            <a:r>
              <a:rPr lang="en-US" sz="1200" dirty="0" smtClean="0">
                <a:latin typeface="Menlo Regular"/>
                <a:cs typeface="Menlo Regular"/>
              </a:rPr>
              <a:t> </a:t>
            </a:r>
            <a:r>
              <a:rPr lang="en-US" sz="1200" dirty="0" smtClean="0">
                <a:latin typeface="Menlo Regular"/>
                <a:cs typeface="Menlo Regular"/>
              </a:rPr>
              <a:t>| head </a:t>
            </a:r>
            <a:r>
              <a:rPr lang="en-US" sz="1200" dirty="0" smtClean="0">
                <a:latin typeface="Menlo Regular"/>
                <a:cs typeface="Menlo Regular"/>
              </a:rPr>
              <a:t>100’,</a:t>
            </a:r>
            <a:r>
              <a:rPr lang="en-US" sz="1600" dirty="0" smtClean="0">
                <a:latin typeface="Menlo Regular"/>
                <a:cs typeface="Menlo Regular"/>
              </a:rPr>
              <a:t> </a:t>
            </a:r>
            <a:r>
              <a:rPr lang="en-US" sz="1200" dirty="0" err="1" smtClean="0">
                <a:latin typeface="Menlo Regular"/>
                <a:cs typeface="Menlo Regular"/>
              </a:rPr>
              <a:t>autojoin</a:t>
            </a:r>
            <a:r>
              <a:rPr lang="en-US" sz="1200" dirty="0" smtClean="0">
                <a:latin typeface="Menlo Regular"/>
                <a:cs typeface="Menlo Regular"/>
              </a:rPr>
              <a:t>=‘1</a:t>
            </a:r>
            <a:r>
              <a:rPr lang="en-US" sz="1200" dirty="0" smtClean="0">
                <a:latin typeface="Menlo Regular"/>
                <a:cs typeface="Menlo Regular"/>
              </a:rPr>
              <a:t>', buckets=0,</a:t>
            </a:r>
            <a:r>
              <a:rPr lang="en-US" sz="1200" dirty="0" smtClean="0">
                <a:latin typeface="Menlo Regular"/>
                <a:cs typeface="Menlo Regular"/>
              </a:rPr>
              <a:t> </a:t>
            </a:r>
          </a:p>
          <a:p>
            <a:pPr>
              <a:lnSpc>
                <a:spcPct val="150000"/>
              </a:lnSpc>
            </a:pPr>
            <a:r>
              <a:rPr lang="en-US" sz="1200" dirty="0" err="1" smtClean="0">
                <a:latin typeface="Menlo Regular"/>
                <a:cs typeface="Menlo Regular"/>
              </a:rPr>
              <a:t>ttl</a:t>
            </a:r>
            <a:r>
              <a:rPr lang="en-US" sz="1200" dirty="0" smtClean="0">
                <a:latin typeface="Menlo Regular"/>
                <a:cs typeface="Menlo Regular"/>
              </a:rPr>
              <a:t>=120, </a:t>
            </a:r>
            <a:r>
              <a:rPr lang="en-US" sz="1200" dirty="0" err="1" smtClean="0">
                <a:latin typeface="Menlo Regular"/>
                <a:cs typeface="Menlo Regular"/>
              </a:rPr>
              <a:t>max_count</a:t>
            </a:r>
            <a:r>
              <a:rPr lang="en-US" sz="1200" dirty="0" smtClean="0">
                <a:latin typeface="Menlo Regular"/>
                <a:cs typeface="Menlo Regular"/>
              </a:rPr>
              <a:t>=500000, </a:t>
            </a:r>
            <a:r>
              <a:rPr lang="en-US" sz="1200" dirty="0" err="1" smtClean="0">
                <a:latin typeface="Menlo Regular"/>
                <a:cs typeface="Menlo Regular"/>
              </a:rPr>
              <a:t>maxtime</a:t>
            </a:r>
            <a:r>
              <a:rPr lang="en-US" sz="1200" dirty="0" smtClean="0">
                <a:latin typeface="Menlo Regular"/>
                <a:cs typeface="Menlo Regular"/>
              </a:rPr>
              <a:t>=8640000, enable\_lookups</a:t>
            </a:r>
            <a:r>
              <a:rPr lang="en-US" sz="1200" dirty="0" smtClean="0">
                <a:latin typeface="Menlo Regular"/>
                <a:cs typeface="Menlo Regular"/>
              </a:rPr>
              <a:t>=‘1</a:t>
            </a:r>
            <a:r>
              <a:rPr lang="en-US" sz="1200" dirty="0" smtClean="0">
                <a:latin typeface="Menlo Regular"/>
                <a:cs typeface="Menlo Regular"/>
              </a:rPr>
              <a:t>', </a:t>
            </a:r>
            <a:r>
              <a:rPr lang="en-US" sz="1200" dirty="0" err="1" smtClean="0">
                <a:latin typeface="Menlo Regular"/>
                <a:cs typeface="Menlo Regular"/>
              </a:rPr>
              <a:t>extra_fields</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 </a:t>
            </a:r>
            <a:r>
              <a:rPr lang="en-US" sz="1200" dirty="0" err="1" smtClean="0">
                <a:latin typeface="Menlo Regular"/>
                <a:cs typeface="Menlo Regular"/>
              </a:rPr>
              <a:t>apiStartTime</a:t>
            </a:r>
            <a:r>
              <a:rPr lang="en-US" sz="1200" dirty="0" smtClean="0">
                <a:latin typeface="Menlo Regular"/>
                <a:cs typeface="Menlo Regular"/>
              </a:rPr>
              <a:t>=‘ZERO_TIME</a:t>
            </a:r>
            <a:r>
              <a:rPr lang="en-US" sz="1200" dirty="0" smtClean="0">
                <a:latin typeface="Menlo Regular"/>
                <a:cs typeface="Menlo Regular"/>
              </a:rPr>
              <a:t>', </a:t>
            </a:r>
            <a:r>
              <a:rPr lang="en-US" sz="1200" dirty="0" err="1" smtClean="0">
                <a:latin typeface="Menlo Regular"/>
                <a:cs typeface="Menlo Regular"/>
              </a:rPr>
              <a:t>apiEndTime</a:t>
            </a:r>
            <a:r>
              <a:rPr lang="en-US" sz="1200" dirty="0" smtClean="0">
                <a:latin typeface="Menlo Regular"/>
                <a:cs typeface="Menlo Regular"/>
              </a:rPr>
              <a:t>=‘Fri </a:t>
            </a:r>
            <a:r>
              <a:rPr lang="en-US" sz="1200" dirty="0" smtClean="0">
                <a:latin typeface="Menlo Regular"/>
                <a:cs typeface="Menlo Regular"/>
              </a:rPr>
              <a:t>Sep 28 18:28:00 2012', </a:t>
            </a:r>
            <a:r>
              <a:rPr lang="en-US" sz="1200" dirty="0" err="1" smtClean="0">
                <a:latin typeface="Menlo Regular"/>
                <a:cs typeface="Menlo Regular"/>
              </a:rPr>
              <a:t>savedsearch_name</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sample </a:t>
            </a:r>
            <a:r>
              <a:rPr lang="en-US" sz="1200" dirty="0" smtClean="0">
                <a:latin typeface="Menlo Regular"/>
                <a:cs typeface="Menlo Regular"/>
              </a:rPr>
              <a:t>scheduled search for dashboards (existing job case</a:t>
            </a:r>
            <a:r>
              <a:rPr lang="en-US" sz="1200" dirty="0" smtClean="0">
                <a:latin typeface="Menlo Regular"/>
                <a:cs typeface="Menlo Regular"/>
              </a:rPr>
              <a:t>)”]</a:t>
            </a:r>
            <a:endParaRPr lang="en-US" sz="1200" dirty="0">
              <a:latin typeface="Menlo Regular"/>
              <a:cs typeface="Menlo Regular"/>
            </a:endParaRPr>
          </a:p>
        </p:txBody>
      </p:sp>
      <p:sp>
        <p:nvSpPr>
          <p:cNvPr id="3" name="TextBox 2"/>
          <p:cNvSpPr txBox="1"/>
          <p:nvPr/>
        </p:nvSpPr>
        <p:spPr>
          <a:xfrm rot="16200000">
            <a:off x="-63889" y="3241070"/>
            <a:ext cx="1492464" cy="461665"/>
          </a:xfrm>
          <a:prstGeom prst="rect">
            <a:avLst/>
          </a:prstGeom>
          <a:noFill/>
        </p:spPr>
        <p:txBody>
          <a:bodyPr wrap="square" rtlCol="0">
            <a:spAutoFit/>
          </a:bodyPr>
          <a:lstStyle/>
          <a:p>
            <a:pPr algn="ctr"/>
            <a:r>
              <a:rPr lang="en-US" sz="2400" b="1" dirty="0" smtClean="0">
                <a:solidFill>
                  <a:schemeClr val="tx1">
                    <a:lumMod val="50000"/>
                    <a:lumOff val="50000"/>
                  </a:schemeClr>
                </a:solidFill>
                <a:latin typeface="Goudy Bookletter 1911"/>
                <a:cs typeface="Goudy Bookletter 1911"/>
              </a:rPr>
              <a:t>event</a:t>
            </a:r>
            <a:endParaRPr lang="en-US" sz="2400" b="1" dirty="0">
              <a:solidFill>
                <a:schemeClr val="tx1">
                  <a:lumMod val="50000"/>
                  <a:lumOff val="50000"/>
                </a:schemeClr>
              </a:solidFill>
              <a:latin typeface="Goudy Bookletter 1911"/>
              <a:cs typeface="Goudy Bookletter 1911"/>
            </a:endParaRPr>
          </a:p>
        </p:txBody>
      </p:sp>
      <p:sp>
        <p:nvSpPr>
          <p:cNvPr id="4" name="Left Brace 3"/>
          <p:cNvSpPr/>
          <p:nvPr/>
        </p:nvSpPr>
        <p:spPr>
          <a:xfrm>
            <a:off x="1062437" y="1935131"/>
            <a:ext cx="226805" cy="3072512"/>
          </a:xfrm>
          <a:prstGeom prst="leftBrace">
            <a:avLst>
              <a:gd name="adj1" fmla="val 126376"/>
              <a:gd name="adj2" fmla="val 50000"/>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7915953" y="1473466"/>
            <a:ext cx="735252" cy="461665"/>
          </a:xfrm>
          <a:prstGeom prst="rect">
            <a:avLst/>
          </a:prstGeom>
          <a:noFill/>
        </p:spPr>
        <p:txBody>
          <a:bodyPr wrap="square" rtlCol="0">
            <a:spAutoFit/>
          </a:bodyPr>
          <a:lstStyle/>
          <a:p>
            <a:r>
              <a:rPr lang="en-US" sz="2400" b="1" dirty="0" smtClean="0">
                <a:solidFill>
                  <a:srgbClr val="953735"/>
                </a:solidFill>
                <a:latin typeface="Goudy Bookletter 1911"/>
                <a:cs typeface="Goudy Bookletter 1911"/>
              </a:rPr>
              <a:t>user</a:t>
            </a:r>
            <a:endParaRPr lang="en-US" sz="2400" b="1" dirty="0">
              <a:solidFill>
                <a:srgbClr val="953735"/>
              </a:solidFill>
              <a:latin typeface="Goudy Bookletter 1911"/>
              <a:cs typeface="Goudy Bookletter 1911"/>
            </a:endParaRPr>
          </a:p>
        </p:txBody>
      </p:sp>
      <p:cxnSp>
        <p:nvCxnSpPr>
          <p:cNvPr id="6" name="Straight Arrow Connector 5"/>
          <p:cNvCxnSpPr/>
          <p:nvPr/>
        </p:nvCxnSpPr>
        <p:spPr>
          <a:xfrm flipH="1">
            <a:off x="7711352" y="1935131"/>
            <a:ext cx="530711" cy="468665"/>
          </a:xfrm>
          <a:prstGeom prst="straightConnector1">
            <a:avLst/>
          </a:prstGeom>
          <a:ln w="57150"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232771" y="741284"/>
            <a:ext cx="1492464" cy="461665"/>
          </a:xfrm>
          <a:prstGeom prst="rect">
            <a:avLst/>
          </a:prstGeom>
          <a:noFill/>
        </p:spPr>
        <p:txBody>
          <a:bodyPr wrap="square" rtlCol="0">
            <a:spAutoFit/>
          </a:bodyPr>
          <a:lstStyle/>
          <a:p>
            <a:r>
              <a:rPr lang="en-US" sz="2400" b="1" dirty="0" smtClean="0">
                <a:solidFill>
                  <a:srgbClr val="953735"/>
                </a:solidFill>
                <a:latin typeface="Goudy Bookletter 1911"/>
                <a:cs typeface="Goudy Bookletter 1911"/>
              </a:rPr>
              <a:t>timestamp</a:t>
            </a:r>
            <a:endParaRPr lang="en-US" sz="2400" b="1" dirty="0">
              <a:solidFill>
                <a:srgbClr val="953735"/>
              </a:solidFill>
              <a:latin typeface="Goudy Bookletter 1911"/>
              <a:cs typeface="Goudy Bookletter 1911"/>
            </a:endParaRPr>
          </a:p>
        </p:txBody>
      </p:sp>
      <p:cxnSp>
        <p:nvCxnSpPr>
          <p:cNvPr id="8" name="Straight Arrow Connector 7"/>
          <p:cNvCxnSpPr>
            <a:stCxn id="7" idx="2"/>
          </p:cNvCxnSpPr>
          <p:nvPr/>
        </p:nvCxnSpPr>
        <p:spPr>
          <a:xfrm flipH="1">
            <a:off x="2978699" y="1202949"/>
            <a:ext cx="304" cy="597039"/>
          </a:xfrm>
          <a:prstGeom prst="straightConnector1">
            <a:avLst/>
          </a:prstGeom>
          <a:ln w="57150"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68122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extBox 12"/>
          <p:cNvSpPr txBox="1"/>
          <p:nvPr/>
        </p:nvSpPr>
        <p:spPr>
          <a:xfrm>
            <a:off x="1428573" y="1791378"/>
            <a:ext cx="7133534" cy="3216265"/>
          </a:xfrm>
          <a:prstGeom prst="rect">
            <a:avLst/>
          </a:prstGeom>
          <a:noFill/>
        </p:spPr>
        <p:txBody>
          <a:bodyPr wrap="square" rtlCol="0">
            <a:spAutoFit/>
          </a:bodyPr>
          <a:lstStyle/>
          <a:p>
            <a:pPr>
              <a:lnSpc>
                <a:spcPct val="150000"/>
              </a:lnSpc>
            </a:pPr>
            <a:r>
              <a:rPr lang="en-US" sz="1600" b="1" dirty="0" smtClean="0">
                <a:solidFill>
                  <a:schemeClr val="accent2">
                    <a:lumMod val="75000"/>
                  </a:schemeClr>
                </a:solidFill>
                <a:latin typeface="Menlo Regular"/>
                <a:cs typeface="Menlo Regular"/>
              </a:rPr>
              <a:t>09-28-2012 18:28:01.134 -0700 </a:t>
            </a:r>
            <a:r>
              <a:rPr lang="en-US" sz="1200" dirty="0" smtClean="0">
                <a:latin typeface="Menlo Regular"/>
                <a:cs typeface="Menlo Regular"/>
              </a:rPr>
              <a:t>INFO  </a:t>
            </a:r>
            <a:r>
              <a:rPr lang="en-US" sz="1200" dirty="0" err="1" smtClean="0">
                <a:latin typeface="Menlo Regular"/>
                <a:cs typeface="Menlo Regular"/>
              </a:rPr>
              <a:t>AuditLogger</a:t>
            </a:r>
            <a:r>
              <a:rPr lang="en-US" sz="1200" dirty="0" smtClean="0">
                <a:latin typeface="Menlo Regular"/>
                <a:cs typeface="Menlo Regular"/>
              </a:rPr>
              <a:t> - Audit:[timestamp=09-28-2012 18:28:01.134,</a:t>
            </a:r>
            <a:r>
              <a:rPr lang="en-US" sz="1600" dirty="0" smtClean="0">
                <a:latin typeface="Menlo Regular"/>
                <a:cs typeface="Menlo Regular"/>
              </a:rPr>
              <a:t> </a:t>
            </a:r>
            <a:r>
              <a:rPr lang="en-US" sz="1600" b="1" dirty="0" smtClean="0">
                <a:solidFill>
                  <a:schemeClr val="accent2">
                    <a:lumMod val="75000"/>
                  </a:schemeClr>
                </a:solidFill>
                <a:latin typeface="Menlo Regular"/>
                <a:cs typeface="Menlo Regular"/>
              </a:rPr>
              <a:t>user=</a:t>
            </a:r>
            <a:r>
              <a:rPr lang="en-US" sz="1600" b="1" dirty="0" err="1" smtClean="0">
                <a:solidFill>
                  <a:schemeClr val="accent2">
                    <a:lumMod val="75000"/>
                  </a:schemeClr>
                </a:solidFill>
                <a:latin typeface="Menlo Regular"/>
                <a:cs typeface="Menlo Regular"/>
              </a:rPr>
              <a:t>splunk</a:t>
            </a:r>
            <a:r>
              <a:rPr lang="en-US" sz="1600" b="1" dirty="0" smtClean="0">
                <a:solidFill>
                  <a:schemeClr val="accent2">
                    <a:lumMod val="75000"/>
                  </a:schemeClr>
                </a:solidFill>
                <a:latin typeface="Menlo Regular"/>
                <a:cs typeface="Menlo Regular"/>
              </a:rPr>
              <a:t>-system-user</a:t>
            </a:r>
            <a:r>
              <a:rPr lang="en-US" sz="1200" dirty="0" smtClean="0">
                <a:latin typeface="Menlo Regular"/>
                <a:cs typeface="Menlo Regular"/>
              </a:rPr>
              <a:t>,</a:t>
            </a:r>
            <a:r>
              <a:rPr lang="en-US" sz="1200" dirty="0" smtClean="0">
                <a:latin typeface="Menlo Regular"/>
                <a:cs typeface="Menlo Regular"/>
              </a:rPr>
              <a:t> </a:t>
            </a:r>
          </a:p>
          <a:p>
            <a:pPr>
              <a:lnSpc>
                <a:spcPct val="150000"/>
              </a:lnSpc>
            </a:pPr>
            <a:r>
              <a:rPr lang="en-US" sz="1200" dirty="0" smtClean="0">
                <a:latin typeface="Menlo Regular"/>
                <a:cs typeface="Menlo Regular"/>
              </a:rPr>
              <a:t>action</a:t>
            </a:r>
            <a:r>
              <a:rPr lang="en-US" sz="1200" dirty="0" smtClean="0">
                <a:latin typeface="Menlo Regular"/>
                <a:cs typeface="Menlo Regular"/>
              </a:rPr>
              <a:t>=search, info=</a:t>
            </a:r>
            <a:r>
              <a:rPr lang="en-US" sz="1200" dirty="0" smtClean="0">
                <a:latin typeface="Menlo Regular"/>
                <a:cs typeface="Menlo Regular"/>
              </a:rPr>
              <a:t>granted, </a:t>
            </a:r>
            <a:r>
              <a:rPr lang="en-US" sz="1200" dirty="0" err="1" smtClean="0">
                <a:latin typeface="Menlo Regular"/>
                <a:cs typeface="Menlo Regular"/>
              </a:rPr>
              <a:t>search_id</a:t>
            </a:r>
            <a:r>
              <a:rPr lang="en-US" sz="1200" dirty="0" smtClean="0">
                <a:latin typeface="Menlo Regular"/>
                <a:cs typeface="Menlo Regular"/>
              </a:rPr>
              <a:t>=‘scheduler__nobody__testing__RMD56569fcf2f137b840_at_1348882080_101256</a:t>
            </a:r>
            <a:r>
              <a:rPr lang="en-US" sz="1200" dirty="0" smtClean="0">
                <a:latin typeface="Menlo Regular"/>
                <a:cs typeface="Menlo Regular"/>
              </a:rPr>
              <a:t>’</a:t>
            </a:r>
            <a:r>
              <a:rPr lang="en-US" sz="1200" dirty="0" smtClean="0">
                <a:latin typeface="Menlo Regular"/>
                <a:cs typeface="Menlo Regular"/>
              </a:rPr>
              <a:t>,</a:t>
            </a:r>
            <a:r>
              <a:rPr lang="en-US" sz="1600" dirty="0" smtClean="0">
                <a:latin typeface="Menlo Regular"/>
                <a:cs typeface="Menlo Regular"/>
              </a:rPr>
              <a:t> </a:t>
            </a:r>
            <a:r>
              <a:rPr lang="en-US" sz="1600" b="1" dirty="0" smtClean="0">
                <a:solidFill>
                  <a:schemeClr val="accent2">
                    <a:lumMod val="75000"/>
                  </a:schemeClr>
                </a:solidFill>
                <a:latin typeface="Menlo Regular"/>
                <a:cs typeface="Menlo Regular"/>
              </a:rPr>
              <a:t>search</a:t>
            </a:r>
            <a:r>
              <a:rPr lang="en-US" sz="1600" b="1" dirty="0" smtClean="0">
                <a:solidFill>
                  <a:schemeClr val="accent2">
                    <a:lumMod val="75000"/>
                  </a:schemeClr>
                </a:solidFill>
                <a:latin typeface="Menlo Regular"/>
                <a:cs typeface="Menlo Regular"/>
              </a:rPr>
              <a:t>=‘search </a:t>
            </a:r>
            <a:r>
              <a:rPr lang="en-US" sz="1600" b="1" dirty="0" smtClean="0">
                <a:solidFill>
                  <a:schemeClr val="accent2">
                    <a:lumMod val="75000"/>
                  </a:schemeClr>
                </a:solidFill>
                <a:latin typeface="Menlo Regular"/>
                <a:cs typeface="Menlo Regular"/>
              </a:rPr>
              <a:t>index=_internal metrics</a:t>
            </a:r>
            <a:r>
              <a:rPr lang="en-US" sz="1600" b="1" dirty="0" smtClean="0">
                <a:solidFill>
                  <a:schemeClr val="accent2">
                    <a:lumMod val="75000"/>
                  </a:schemeClr>
                </a:solidFill>
                <a:latin typeface="Menlo Regular"/>
                <a:cs typeface="Menlo Regular"/>
              </a:rPr>
              <a:t> </a:t>
            </a:r>
          </a:p>
          <a:p>
            <a:pPr>
              <a:lnSpc>
                <a:spcPct val="150000"/>
              </a:lnSpc>
            </a:pPr>
            <a:r>
              <a:rPr lang="en-US" sz="1600" b="1" dirty="0" err="1" smtClean="0">
                <a:solidFill>
                  <a:schemeClr val="accent2">
                    <a:lumMod val="75000"/>
                  </a:schemeClr>
                </a:solidFill>
                <a:latin typeface="Menlo Regular"/>
                <a:cs typeface="Menlo Regular"/>
              </a:rPr>
              <a:t>per_sourcetype_thruput</a:t>
            </a:r>
            <a:r>
              <a:rPr lang="en-US" sz="1600" b="1" dirty="0" smtClean="0">
                <a:solidFill>
                  <a:schemeClr val="accent2">
                    <a:lumMod val="75000"/>
                  </a:schemeClr>
                </a:solidFill>
                <a:latin typeface="Menlo Regular"/>
                <a:cs typeface="Menlo Regular"/>
              </a:rPr>
              <a:t> </a:t>
            </a:r>
            <a:r>
              <a:rPr lang="en-US" sz="1600" b="1" dirty="0" smtClean="0">
                <a:solidFill>
                  <a:schemeClr val="accent2">
                    <a:lumMod val="75000"/>
                  </a:schemeClr>
                </a:solidFill>
                <a:latin typeface="Menlo Regular"/>
                <a:cs typeface="Menlo Regular"/>
              </a:rPr>
              <a:t>| head </a:t>
            </a:r>
            <a:r>
              <a:rPr lang="en-US" sz="1600" b="1" dirty="0" smtClean="0">
                <a:solidFill>
                  <a:schemeClr val="accent2">
                    <a:lumMod val="75000"/>
                  </a:schemeClr>
                </a:solidFill>
                <a:latin typeface="Menlo Regular"/>
                <a:cs typeface="Menlo Regular"/>
              </a:rPr>
              <a:t>100’</a:t>
            </a:r>
            <a:r>
              <a:rPr lang="en-US" sz="1200" dirty="0" smtClean="0">
                <a:latin typeface="Menlo Regular"/>
                <a:cs typeface="Menlo Regular"/>
              </a:rPr>
              <a:t>, </a:t>
            </a:r>
            <a:r>
              <a:rPr lang="en-US" sz="1200" dirty="0" err="1" smtClean="0">
                <a:latin typeface="Menlo Regular"/>
                <a:cs typeface="Menlo Regular"/>
              </a:rPr>
              <a:t>autojoin</a:t>
            </a:r>
            <a:r>
              <a:rPr lang="en-US" sz="1200" dirty="0" smtClean="0">
                <a:latin typeface="Menlo Regular"/>
                <a:cs typeface="Menlo Regular"/>
              </a:rPr>
              <a:t>=‘1</a:t>
            </a:r>
            <a:r>
              <a:rPr lang="en-US" sz="1200" dirty="0" smtClean="0">
                <a:latin typeface="Menlo Regular"/>
                <a:cs typeface="Menlo Regular"/>
              </a:rPr>
              <a:t>', buckets=0,</a:t>
            </a:r>
            <a:r>
              <a:rPr lang="en-US" sz="1200" dirty="0" smtClean="0">
                <a:latin typeface="Menlo Regular"/>
                <a:cs typeface="Menlo Regular"/>
              </a:rPr>
              <a:t> </a:t>
            </a:r>
          </a:p>
          <a:p>
            <a:pPr>
              <a:lnSpc>
                <a:spcPct val="150000"/>
              </a:lnSpc>
            </a:pPr>
            <a:r>
              <a:rPr lang="en-US" sz="1200" dirty="0" err="1" smtClean="0">
                <a:latin typeface="Menlo Regular"/>
                <a:cs typeface="Menlo Regular"/>
              </a:rPr>
              <a:t>ttl</a:t>
            </a:r>
            <a:r>
              <a:rPr lang="en-US" sz="1200" dirty="0" smtClean="0">
                <a:latin typeface="Menlo Regular"/>
                <a:cs typeface="Menlo Regular"/>
              </a:rPr>
              <a:t>=120, </a:t>
            </a:r>
            <a:r>
              <a:rPr lang="en-US" sz="1200" dirty="0" err="1" smtClean="0">
                <a:latin typeface="Menlo Regular"/>
                <a:cs typeface="Menlo Regular"/>
              </a:rPr>
              <a:t>max_count</a:t>
            </a:r>
            <a:r>
              <a:rPr lang="en-US" sz="1200" dirty="0" smtClean="0">
                <a:latin typeface="Menlo Regular"/>
                <a:cs typeface="Menlo Regular"/>
              </a:rPr>
              <a:t>=500000, </a:t>
            </a:r>
            <a:r>
              <a:rPr lang="en-US" sz="1200" dirty="0" err="1" smtClean="0">
                <a:latin typeface="Menlo Regular"/>
                <a:cs typeface="Menlo Regular"/>
              </a:rPr>
              <a:t>maxtime</a:t>
            </a:r>
            <a:r>
              <a:rPr lang="en-US" sz="1200" dirty="0" smtClean="0">
                <a:latin typeface="Menlo Regular"/>
                <a:cs typeface="Menlo Regular"/>
              </a:rPr>
              <a:t>=8640000, enable\_lookups</a:t>
            </a:r>
            <a:r>
              <a:rPr lang="en-US" sz="1200" dirty="0" smtClean="0">
                <a:latin typeface="Menlo Regular"/>
                <a:cs typeface="Menlo Regular"/>
              </a:rPr>
              <a:t>=‘1</a:t>
            </a:r>
            <a:r>
              <a:rPr lang="en-US" sz="1200" dirty="0" smtClean="0">
                <a:latin typeface="Menlo Regular"/>
                <a:cs typeface="Menlo Regular"/>
              </a:rPr>
              <a:t>', </a:t>
            </a:r>
            <a:r>
              <a:rPr lang="en-US" sz="1200" dirty="0" err="1" smtClean="0">
                <a:latin typeface="Menlo Regular"/>
                <a:cs typeface="Menlo Regular"/>
              </a:rPr>
              <a:t>extra_fields</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 </a:t>
            </a:r>
            <a:r>
              <a:rPr lang="en-US" sz="1200" dirty="0" err="1" smtClean="0">
                <a:latin typeface="Menlo Regular"/>
                <a:cs typeface="Menlo Regular"/>
              </a:rPr>
              <a:t>apiStartTime</a:t>
            </a:r>
            <a:r>
              <a:rPr lang="en-US" sz="1200" dirty="0" smtClean="0">
                <a:latin typeface="Menlo Regular"/>
                <a:cs typeface="Menlo Regular"/>
              </a:rPr>
              <a:t>=‘ZERO_TIME</a:t>
            </a:r>
            <a:r>
              <a:rPr lang="en-US" sz="1200" dirty="0" smtClean="0">
                <a:latin typeface="Menlo Regular"/>
                <a:cs typeface="Menlo Regular"/>
              </a:rPr>
              <a:t>', </a:t>
            </a:r>
            <a:r>
              <a:rPr lang="en-US" sz="1200" dirty="0" err="1" smtClean="0">
                <a:latin typeface="Menlo Regular"/>
                <a:cs typeface="Menlo Regular"/>
              </a:rPr>
              <a:t>apiEndTime</a:t>
            </a:r>
            <a:r>
              <a:rPr lang="en-US" sz="1200" dirty="0" smtClean="0">
                <a:latin typeface="Menlo Regular"/>
                <a:cs typeface="Menlo Regular"/>
              </a:rPr>
              <a:t>=‘Fri </a:t>
            </a:r>
            <a:r>
              <a:rPr lang="en-US" sz="1200" dirty="0" smtClean="0">
                <a:latin typeface="Menlo Regular"/>
                <a:cs typeface="Menlo Regular"/>
              </a:rPr>
              <a:t>Sep 28 18:28:00 2012', </a:t>
            </a:r>
            <a:r>
              <a:rPr lang="en-US" sz="1200" dirty="0" err="1" smtClean="0">
                <a:latin typeface="Menlo Regular"/>
                <a:cs typeface="Menlo Regular"/>
              </a:rPr>
              <a:t>savedsearch_name</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sample </a:t>
            </a:r>
            <a:r>
              <a:rPr lang="en-US" sz="1200" dirty="0" smtClean="0">
                <a:latin typeface="Menlo Regular"/>
                <a:cs typeface="Menlo Regular"/>
              </a:rPr>
              <a:t>scheduled search for dashboards (existing job case</a:t>
            </a:r>
            <a:r>
              <a:rPr lang="en-US" sz="1200" dirty="0" smtClean="0">
                <a:latin typeface="Menlo Regular"/>
                <a:cs typeface="Menlo Regular"/>
              </a:rPr>
              <a:t>)”]</a:t>
            </a:r>
            <a:endParaRPr lang="en-US" sz="1200" dirty="0">
              <a:latin typeface="Menlo Regular"/>
              <a:cs typeface="Menlo Regular"/>
            </a:endParaRPr>
          </a:p>
        </p:txBody>
      </p:sp>
      <p:sp>
        <p:nvSpPr>
          <p:cNvPr id="3" name="TextBox 2"/>
          <p:cNvSpPr txBox="1"/>
          <p:nvPr/>
        </p:nvSpPr>
        <p:spPr>
          <a:xfrm rot="16200000">
            <a:off x="-63889" y="3241070"/>
            <a:ext cx="1492464" cy="461665"/>
          </a:xfrm>
          <a:prstGeom prst="rect">
            <a:avLst/>
          </a:prstGeom>
          <a:noFill/>
        </p:spPr>
        <p:txBody>
          <a:bodyPr wrap="square" rtlCol="0">
            <a:spAutoFit/>
          </a:bodyPr>
          <a:lstStyle/>
          <a:p>
            <a:pPr algn="ctr"/>
            <a:r>
              <a:rPr lang="en-US" sz="2400" b="1" dirty="0" smtClean="0">
                <a:solidFill>
                  <a:schemeClr val="tx1">
                    <a:lumMod val="50000"/>
                    <a:lumOff val="50000"/>
                  </a:schemeClr>
                </a:solidFill>
                <a:latin typeface="Goudy Bookletter 1911"/>
                <a:cs typeface="Goudy Bookletter 1911"/>
              </a:rPr>
              <a:t>event</a:t>
            </a:r>
            <a:endParaRPr lang="en-US" sz="2400" b="1" dirty="0">
              <a:solidFill>
                <a:schemeClr val="tx1">
                  <a:lumMod val="50000"/>
                  <a:lumOff val="50000"/>
                </a:schemeClr>
              </a:solidFill>
              <a:latin typeface="Goudy Bookletter 1911"/>
              <a:cs typeface="Goudy Bookletter 1911"/>
            </a:endParaRPr>
          </a:p>
        </p:txBody>
      </p:sp>
      <p:sp>
        <p:nvSpPr>
          <p:cNvPr id="4" name="Left Brace 3"/>
          <p:cNvSpPr/>
          <p:nvPr/>
        </p:nvSpPr>
        <p:spPr>
          <a:xfrm>
            <a:off x="1062437" y="1935131"/>
            <a:ext cx="226805" cy="3072512"/>
          </a:xfrm>
          <a:prstGeom prst="leftBrace">
            <a:avLst>
              <a:gd name="adj1" fmla="val 126376"/>
              <a:gd name="adj2" fmla="val 50000"/>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7915953" y="1473466"/>
            <a:ext cx="735252" cy="461665"/>
          </a:xfrm>
          <a:prstGeom prst="rect">
            <a:avLst/>
          </a:prstGeom>
          <a:noFill/>
        </p:spPr>
        <p:txBody>
          <a:bodyPr wrap="square" rtlCol="0">
            <a:spAutoFit/>
          </a:bodyPr>
          <a:lstStyle/>
          <a:p>
            <a:r>
              <a:rPr lang="en-US" sz="2400" b="1" dirty="0" smtClean="0">
                <a:solidFill>
                  <a:srgbClr val="953735"/>
                </a:solidFill>
                <a:latin typeface="Goudy Bookletter 1911"/>
                <a:cs typeface="Goudy Bookletter 1911"/>
              </a:rPr>
              <a:t>user</a:t>
            </a:r>
            <a:endParaRPr lang="en-US" sz="2400" b="1" dirty="0">
              <a:solidFill>
                <a:srgbClr val="953735"/>
              </a:solidFill>
              <a:latin typeface="Goudy Bookletter 1911"/>
              <a:cs typeface="Goudy Bookletter 1911"/>
            </a:endParaRPr>
          </a:p>
        </p:txBody>
      </p:sp>
      <p:cxnSp>
        <p:nvCxnSpPr>
          <p:cNvPr id="6" name="Straight Arrow Connector 5"/>
          <p:cNvCxnSpPr/>
          <p:nvPr/>
        </p:nvCxnSpPr>
        <p:spPr>
          <a:xfrm flipH="1">
            <a:off x="7711352" y="1935131"/>
            <a:ext cx="530711" cy="468665"/>
          </a:xfrm>
          <a:prstGeom prst="straightConnector1">
            <a:avLst/>
          </a:prstGeom>
          <a:ln w="57150"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232771" y="741284"/>
            <a:ext cx="1492464" cy="461665"/>
          </a:xfrm>
          <a:prstGeom prst="rect">
            <a:avLst/>
          </a:prstGeom>
          <a:noFill/>
        </p:spPr>
        <p:txBody>
          <a:bodyPr wrap="square" rtlCol="0">
            <a:spAutoFit/>
          </a:bodyPr>
          <a:lstStyle/>
          <a:p>
            <a:r>
              <a:rPr lang="en-US" sz="2400" b="1" dirty="0" smtClean="0">
                <a:solidFill>
                  <a:srgbClr val="953735"/>
                </a:solidFill>
                <a:latin typeface="Goudy Bookletter 1911"/>
                <a:cs typeface="Goudy Bookletter 1911"/>
              </a:rPr>
              <a:t>timestamp</a:t>
            </a:r>
            <a:endParaRPr lang="en-US" sz="2400" b="1" dirty="0">
              <a:solidFill>
                <a:srgbClr val="953735"/>
              </a:solidFill>
              <a:latin typeface="Goudy Bookletter 1911"/>
              <a:cs typeface="Goudy Bookletter 1911"/>
            </a:endParaRPr>
          </a:p>
        </p:txBody>
      </p:sp>
      <p:cxnSp>
        <p:nvCxnSpPr>
          <p:cNvPr id="8" name="Straight Arrow Connector 7"/>
          <p:cNvCxnSpPr>
            <a:stCxn id="7" idx="2"/>
          </p:cNvCxnSpPr>
          <p:nvPr/>
        </p:nvCxnSpPr>
        <p:spPr>
          <a:xfrm flipH="1">
            <a:off x="2978699" y="1202949"/>
            <a:ext cx="304" cy="597039"/>
          </a:xfrm>
          <a:prstGeom prst="straightConnector1">
            <a:avLst/>
          </a:prstGeom>
          <a:ln w="57150"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467734" y="5244063"/>
            <a:ext cx="1022538" cy="461665"/>
          </a:xfrm>
          <a:prstGeom prst="rect">
            <a:avLst/>
          </a:prstGeom>
          <a:noFill/>
        </p:spPr>
        <p:txBody>
          <a:bodyPr wrap="square" rtlCol="0">
            <a:spAutoFit/>
          </a:bodyPr>
          <a:lstStyle/>
          <a:p>
            <a:r>
              <a:rPr lang="en-US" sz="2400" b="1" dirty="0" smtClean="0">
                <a:solidFill>
                  <a:srgbClr val="953735"/>
                </a:solidFill>
                <a:latin typeface="Goudy Bookletter 1911"/>
                <a:cs typeface="Goudy Bookletter 1911"/>
              </a:rPr>
              <a:t>action</a:t>
            </a:r>
            <a:endParaRPr lang="en-US" sz="2400" b="1" dirty="0">
              <a:solidFill>
                <a:srgbClr val="953735"/>
              </a:solidFill>
              <a:latin typeface="Goudy Bookletter 1911"/>
              <a:cs typeface="Goudy Bookletter 1911"/>
            </a:endParaRPr>
          </a:p>
        </p:txBody>
      </p:sp>
      <p:cxnSp>
        <p:nvCxnSpPr>
          <p:cNvPr id="10" name="Straight Arrow Connector 9"/>
          <p:cNvCxnSpPr>
            <a:stCxn id="9" idx="0"/>
          </p:cNvCxnSpPr>
          <p:nvPr/>
        </p:nvCxnSpPr>
        <p:spPr>
          <a:xfrm flipV="1">
            <a:off x="2979003" y="3914639"/>
            <a:ext cx="0" cy="1329424"/>
          </a:xfrm>
          <a:prstGeom prst="straightConnector1">
            <a:avLst/>
          </a:prstGeom>
          <a:ln w="57150"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68122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428573" y="1791378"/>
            <a:ext cx="7133534" cy="3216265"/>
          </a:xfrm>
          <a:prstGeom prst="rect">
            <a:avLst/>
          </a:prstGeom>
          <a:noFill/>
        </p:spPr>
        <p:txBody>
          <a:bodyPr wrap="square" rtlCol="0">
            <a:spAutoFit/>
          </a:bodyPr>
          <a:lstStyle/>
          <a:p>
            <a:pPr>
              <a:lnSpc>
                <a:spcPct val="150000"/>
              </a:lnSpc>
            </a:pPr>
            <a:r>
              <a:rPr lang="en-US" sz="1600" b="1" dirty="0" smtClean="0">
                <a:solidFill>
                  <a:schemeClr val="accent2">
                    <a:lumMod val="75000"/>
                  </a:schemeClr>
                </a:solidFill>
                <a:latin typeface="Menlo Regular"/>
                <a:cs typeface="Menlo Regular"/>
              </a:rPr>
              <a:t>09-28-2012 18:28:01.134 -0700 </a:t>
            </a:r>
            <a:r>
              <a:rPr lang="en-US" sz="1200" dirty="0" smtClean="0">
                <a:latin typeface="Menlo Regular"/>
                <a:cs typeface="Menlo Regular"/>
              </a:rPr>
              <a:t>INFO  </a:t>
            </a:r>
            <a:r>
              <a:rPr lang="en-US" sz="1200" dirty="0" err="1" smtClean="0">
                <a:latin typeface="Menlo Regular"/>
                <a:cs typeface="Menlo Regular"/>
              </a:rPr>
              <a:t>AuditLogger</a:t>
            </a:r>
            <a:r>
              <a:rPr lang="en-US" sz="1200" dirty="0" smtClean="0">
                <a:latin typeface="Menlo Regular"/>
                <a:cs typeface="Menlo Regular"/>
              </a:rPr>
              <a:t> - Audit:[timestamp=09-28-2012 18:28:01.134,</a:t>
            </a:r>
            <a:r>
              <a:rPr lang="en-US" sz="1600" dirty="0" smtClean="0">
                <a:latin typeface="Menlo Regular"/>
                <a:cs typeface="Menlo Regular"/>
              </a:rPr>
              <a:t> </a:t>
            </a:r>
            <a:r>
              <a:rPr lang="en-US" sz="1600" b="1" dirty="0" smtClean="0">
                <a:solidFill>
                  <a:srgbClr val="953735"/>
                </a:solidFill>
                <a:latin typeface="Menlo Regular"/>
                <a:cs typeface="Menlo Regular"/>
              </a:rPr>
              <a:t>user=</a:t>
            </a:r>
            <a:r>
              <a:rPr lang="en-US" sz="1600" b="1" dirty="0" err="1" smtClean="0">
                <a:solidFill>
                  <a:srgbClr val="953735"/>
                </a:solidFill>
                <a:latin typeface="Menlo Regular"/>
                <a:cs typeface="Menlo Regular"/>
              </a:rPr>
              <a:t>splunk</a:t>
            </a:r>
            <a:r>
              <a:rPr lang="en-US" sz="1600" b="1" dirty="0" smtClean="0">
                <a:solidFill>
                  <a:srgbClr val="953735"/>
                </a:solidFill>
                <a:latin typeface="Menlo Regular"/>
                <a:cs typeface="Menlo Regular"/>
              </a:rPr>
              <a:t>-system-user</a:t>
            </a:r>
            <a:r>
              <a:rPr lang="en-US" sz="1200" dirty="0" smtClean="0">
                <a:latin typeface="Menlo Regular"/>
                <a:cs typeface="Menlo Regular"/>
              </a:rPr>
              <a:t>, action=search, info=</a:t>
            </a:r>
            <a:r>
              <a:rPr lang="en-US" sz="1200" dirty="0" smtClean="0">
                <a:latin typeface="Menlo Regular"/>
                <a:cs typeface="Menlo Regular"/>
              </a:rPr>
              <a:t>granted, </a:t>
            </a:r>
            <a:r>
              <a:rPr lang="en-US" sz="1200" dirty="0" err="1" smtClean="0">
                <a:latin typeface="Menlo Regular"/>
                <a:cs typeface="Menlo Regular"/>
              </a:rPr>
              <a:t>search_id</a:t>
            </a:r>
            <a:r>
              <a:rPr lang="en-US" sz="1200" dirty="0" smtClean="0">
                <a:latin typeface="Menlo Regular"/>
                <a:cs typeface="Menlo Regular"/>
              </a:rPr>
              <a:t>=‘scheduler__nobody__testing__RMD56569fcf2f137b840_at_1348882080_101256</a:t>
            </a:r>
            <a:r>
              <a:rPr lang="en-US" sz="1200" dirty="0" smtClean="0">
                <a:latin typeface="Menlo Regular"/>
                <a:cs typeface="Menlo Regular"/>
              </a:rPr>
              <a:t>’</a:t>
            </a:r>
            <a:r>
              <a:rPr lang="en-US" sz="1200" dirty="0" smtClean="0">
                <a:latin typeface="Menlo Regular"/>
                <a:cs typeface="Menlo Regular"/>
              </a:rPr>
              <a:t>,</a:t>
            </a:r>
            <a:r>
              <a:rPr lang="en-US" sz="1600" dirty="0" smtClean="0">
                <a:latin typeface="Menlo Regular"/>
                <a:cs typeface="Menlo Regular"/>
              </a:rPr>
              <a:t> </a:t>
            </a:r>
            <a:r>
              <a:rPr lang="en-US" sz="1600" b="1" dirty="0" smtClean="0">
                <a:solidFill>
                  <a:srgbClr val="953735"/>
                </a:solidFill>
                <a:latin typeface="Menlo Regular"/>
                <a:cs typeface="Menlo Regular"/>
              </a:rPr>
              <a:t>search</a:t>
            </a:r>
            <a:r>
              <a:rPr lang="en-US" sz="1600" b="1" dirty="0" smtClean="0">
                <a:solidFill>
                  <a:srgbClr val="953735"/>
                </a:solidFill>
                <a:latin typeface="Menlo Regular"/>
                <a:cs typeface="Menlo Regular"/>
              </a:rPr>
              <a:t>=‘search </a:t>
            </a:r>
            <a:r>
              <a:rPr lang="en-US" sz="1600" b="1" dirty="0" smtClean="0">
                <a:solidFill>
                  <a:srgbClr val="953735"/>
                </a:solidFill>
                <a:latin typeface="Menlo Regular"/>
                <a:cs typeface="Menlo Regular"/>
              </a:rPr>
              <a:t>index=_internal metrics </a:t>
            </a:r>
            <a:r>
              <a:rPr lang="en-US" sz="1600" b="1" dirty="0" err="1" smtClean="0">
                <a:solidFill>
                  <a:srgbClr val="953735"/>
                </a:solidFill>
                <a:latin typeface="Menlo Regular"/>
                <a:cs typeface="Menlo Regular"/>
              </a:rPr>
              <a:t>per_sourcetype_thruput</a:t>
            </a:r>
            <a:r>
              <a:rPr lang="en-US" sz="1600" b="1" dirty="0" smtClean="0">
                <a:solidFill>
                  <a:srgbClr val="953735"/>
                </a:solidFill>
                <a:latin typeface="Menlo Regular"/>
                <a:cs typeface="Menlo Regular"/>
              </a:rPr>
              <a:t> | head </a:t>
            </a:r>
            <a:r>
              <a:rPr lang="en-US" sz="1600" b="1" dirty="0" smtClean="0">
                <a:solidFill>
                  <a:srgbClr val="953735"/>
                </a:solidFill>
                <a:latin typeface="Menlo Regular"/>
                <a:cs typeface="Menlo Regular"/>
              </a:rPr>
              <a:t>100’</a:t>
            </a:r>
            <a:r>
              <a:rPr lang="en-US" sz="1200" dirty="0" smtClean="0">
                <a:latin typeface="Menlo Regular"/>
                <a:cs typeface="Menlo Regular"/>
              </a:rPr>
              <a:t>,</a:t>
            </a:r>
            <a:r>
              <a:rPr lang="en-US" sz="1200" b="1" dirty="0" smtClean="0">
                <a:latin typeface="Menlo Regular"/>
                <a:cs typeface="Menlo Regular"/>
              </a:rPr>
              <a:t> </a:t>
            </a:r>
            <a:r>
              <a:rPr lang="en-US" sz="1200" dirty="0" err="1" smtClean="0">
                <a:latin typeface="Menlo Regular"/>
                <a:cs typeface="Menlo Regular"/>
              </a:rPr>
              <a:t>autojoin</a:t>
            </a:r>
            <a:r>
              <a:rPr lang="en-US" sz="1200" dirty="0" smtClean="0">
                <a:latin typeface="Menlo Regular"/>
                <a:cs typeface="Menlo Regular"/>
              </a:rPr>
              <a:t>=‘1</a:t>
            </a:r>
            <a:r>
              <a:rPr lang="en-US" sz="1200" dirty="0" smtClean="0">
                <a:latin typeface="Menlo Regular"/>
                <a:cs typeface="Menlo Regular"/>
              </a:rPr>
              <a:t>', buckets=0, </a:t>
            </a:r>
            <a:r>
              <a:rPr lang="en-US" sz="1200" dirty="0" err="1" smtClean="0">
                <a:latin typeface="Menlo Regular"/>
                <a:cs typeface="Menlo Regular"/>
              </a:rPr>
              <a:t>ttl</a:t>
            </a:r>
            <a:r>
              <a:rPr lang="en-US" sz="1200" dirty="0" smtClean="0">
                <a:latin typeface="Menlo Regular"/>
                <a:cs typeface="Menlo Regular"/>
              </a:rPr>
              <a:t>=120, </a:t>
            </a:r>
            <a:r>
              <a:rPr lang="en-US" sz="1200" dirty="0" err="1" smtClean="0">
                <a:latin typeface="Menlo Regular"/>
                <a:cs typeface="Menlo Regular"/>
              </a:rPr>
              <a:t>max_count</a:t>
            </a:r>
            <a:r>
              <a:rPr lang="en-US" sz="1200" dirty="0" smtClean="0">
                <a:latin typeface="Menlo Regular"/>
                <a:cs typeface="Menlo Regular"/>
              </a:rPr>
              <a:t>=500000, </a:t>
            </a:r>
            <a:r>
              <a:rPr lang="en-US" sz="1200" dirty="0" err="1" smtClean="0">
                <a:latin typeface="Menlo Regular"/>
                <a:cs typeface="Menlo Regular"/>
              </a:rPr>
              <a:t>maxtime</a:t>
            </a:r>
            <a:r>
              <a:rPr lang="en-US" sz="1200" dirty="0" smtClean="0">
                <a:latin typeface="Menlo Regular"/>
                <a:cs typeface="Menlo Regular"/>
              </a:rPr>
              <a:t>=8640000, enable\_lookups</a:t>
            </a:r>
            <a:r>
              <a:rPr lang="en-US" sz="1200" dirty="0" smtClean="0">
                <a:latin typeface="Menlo Regular"/>
                <a:cs typeface="Menlo Regular"/>
              </a:rPr>
              <a:t>=‘1</a:t>
            </a:r>
            <a:r>
              <a:rPr lang="en-US" sz="1200" dirty="0" smtClean="0">
                <a:latin typeface="Menlo Regular"/>
                <a:cs typeface="Menlo Regular"/>
              </a:rPr>
              <a:t>', </a:t>
            </a:r>
            <a:r>
              <a:rPr lang="en-US" sz="1200" dirty="0" err="1" smtClean="0">
                <a:latin typeface="Menlo Regular"/>
                <a:cs typeface="Menlo Regular"/>
              </a:rPr>
              <a:t>extra_fields</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 </a:t>
            </a:r>
            <a:r>
              <a:rPr lang="en-US" sz="1200" dirty="0" err="1" smtClean="0">
                <a:latin typeface="Menlo Regular"/>
                <a:cs typeface="Menlo Regular"/>
              </a:rPr>
              <a:t>apiStartTime</a:t>
            </a:r>
            <a:r>
              <a:rPr lang="en-US" sz="1200" dirty="0" smtClean="0">
                <a:latin typeface="Menlo Regular"/>
                <a:cs typeface="Menlo Regular"/>
              </a:rPr>
              <a:t>=‘ZERO_TIME</a:t>
            </a:r>
            <a:r>
              <a:rPr lang="en-US" sz="1200" dirty="0" smtClean="0">
                <a:latin typeface="Menlo Regular"/>
                <a:cs typeface="Menlo Regular"/>
              </a:rPr>
              <a:t>', </a:t>
            </a:r>
            <a:r>
              <a:rPr lang="en-US" sz="1200" dirty="0" err="1" smtClean="0">
                <a:latin typeface="Menlo Regular"/>
                <a:cs typeface="Menlo Regular"/>
              </a:rPr>
              <a:t>apiEndTime</a:t>
            </a:r>
            <a:r>
              <a:rPr lang="en-US" sz="1200" dirty="0" smtClean="0">
                <a:latin typeface="Menlo Regular"/>
                <a:cs typeface="Menlo Regular"/>
              </a:rPr>
              <a:t>=‘Fri </a:t>
            </a:r>
            <a:r>
              <a:rPr lang="en-US" sz="1200" dirty="0" smtClean="0">
                <a:latin typeface="Menlo Regular"/>
                <a:cs typeface="Menlo Regular"/>
              </a:rPr>
              <a:t>Sep 28 18:28:00 2012', </a:t>
            </a:r>
            <a:r>
              <a:rPr lang="en-US" sz="1200" dirty="0" err="1" smtClean="0">
                <a:latin typeface="Menlo Regular"/>
                <a:cs typeface="Menlo Regular"/>
              </a:rPr>
              <a:t>savedsearch_name</a:t>
            </a:r>
            <a:r>
              <a:rPr lang="en-US" sz="1200" dirty="0" smtClean="0">
                <a:latin typeface="Menlo Regular"/>
                <a:cs typeface="Menlo Regular"/>
              </a:rPr>
              <a:t>=</a:t>
            </a:r>
            <a:r>
              <a:rPr lang="en-US" sz="1200" dirty="0" smtClean="0">
                <a:latin typeface="Menlo Regular"/>
                <a:cs typeface="Menlo Regular"/>
              </a:rPr>
              <a:t>“</a:t>
            </a:r>
            <a:r>
              <a:rPr lang="en-US" sz="1200" dirty="0" smtClean="0">
                <a:latin typeface="Menlo Regular"/>
                <a:cs typeface="Menlo Regular"/>
              </a:rPr>
              <a:t>sample </a:t>
            </a:r>
            <a:r>
              <a:rPr lang="en-US" sz="1200" dirty="0" smtClean="0">
                <a:latin typeface="Menlo Regular"/>
                <a:cs typeface="Menlo Regular"/>
              </a:rPr>
              <a:t>scheduled search for dashboards (existing job case</a:t>
            </a:r>
            <a:r>
              <a:rPr lang="en-US" sz="1200" dirty="0" smtClean="0">
                <a:latin typeface="Menlo Regular"/>
                <a:cs typeface="Menlo Regular"/>
              </a:rPr>
              <a:t>)”]</a:t>
            </a:r>
            <a:endParaRPr lang="en-US" sz="1200" b="1" dirty="0">
              <a:latin typeface="Menlo Regular"/>
              <a:cs typeface="Menlo Regular"/>
            </a:endParaRPr>
          </a:p>
        </p:txBody>
      </p:sp>
      <p:sp>
        <p:nvSpPr>
          <p:cNvPr id="8" name="TextBox 7"/>
          <p:cNvSpPr txBox="1"/>
          <p:nvPr/>
        </p:nvSpPr>
        <p:spPr>
          <a:xfrm>
            <a:off x="2232771" y="741284"/>
            <a:ext cx="1492464" cy="461665"/>
          </a:xfrm>
          <a:prstGeom prst="rect">
            <a:avLst/>
          </a:prstGeom>
          <a:noFill/>
        </p:spPr>
        <p:txBody>
          <a:bodyPr wrap="square" rtlCol="0">
            <a:spAutoFit/>
          </a:bodyPr>
          <a:lstStyle/>
          <a:p>
            <a:r>
              <a:rPr lang="en-US" sz="2400" b="1" dirty="0" smtClean="0">
                <a:solidFill>
                  <a:srgbClr val="953735"/>
                </a:solidFill>
                <a:latin typeface="Goudy Bookletter 1911"/>
                <a:cs typeface="Goudy Bookletter 1911"/>
              </a:rPr>
              <a:t>timestamp</a:t>
            </a:r>
            <a:endParaRPr lang="en-US" sz="2400" b="1" dirty="0">
              <a:solidFill>
                <a:srgbClr val="953735"/>
              </a:solidFill>
              <a:latin typeface="Goudy Bookletter 1911"/>
              <a:cs typeface="Goudy Bookletter 1911"/>
            </a:endParaRPr>
          </a:p>
        </p:txBody>
      </p:sp>
      <p:sp>
        <p:nvSpPr>
          <p:cNvPr id="9" name="TextBox 8"/>
          <p:cNvSpPr txBox="1"/>
          <p:nvPr/>
        </p:nvSpPr>
        <p:spPr>
          <a:xfrm>
            <a:off x="7915953" y="1473466"/>
            <a:ext cx="735252" cy="461665"/>
          </a:xfrm>
          <a:prstGeom prst="rect">
            <a:avLst/>
          </a:prstGeom>
          <a:noFill/>
        </p:spPr>
        <p:txBody>
          <a:bodyPr wrap="square" rtlCol="0">
            <a:spAutoFit/>
          </a:bodyPr>
          <a:lstStyle/>
          <a:p>
            <a:r>
              <a:rPr lang="en-US" sz="2400" b="1" dirty="0" smtClean="0">
                <a:solidFill>
                  <a:srgbClr val="953735"/>
                </a:solidFill>
                <a:latin typeface="Goudy Bookletter 1911"/>
                <a:cs typeface="Goudy Bookletter 1911"/>
              </a:rPr>
              <a:t>user</a:t>
            </a:r>
            <a:endParaRPr lang="en-US" sz="2400" b="1" dirty="0">
              <a:solidFill>
                <a:srgbClr val="953735"/>
              </a:solidFill>
              <a:latin typeface="Goudy Bookletter 1911"/>
              <a:cs typeface="Goudy Bookletter 1911"/>
            </a:endParaRPr>
          </a:p>
        </p:txBody>
      </p:sp>
      <p:sp>
        <p:nvSpPr>
          <p:cNvPr id="10" name="TextBox 9"/>
          <p:cNvSpPr txBox="1"/>
          <p:nvPr/>
        </p:nvSpPr>
        <p:spPr>
          <a:xfrm>
            <a:off x="2467734" y="5244063"/>
            <a:ext cx="1022538" cy="461665"/>
          </a:xfrm>
          <a:prstGeom prst="rect">
            <a:avLst/>
          </a:prstGeom>
          <a:noFill/>
        </p:spPr>
        <p:txBody>
          <a:bodyPr wrap="square" rtlCol="0">
            <a:spAutoFit/>
          </a:bodyPr>
          <a:lstStyle/>
          <a:p>
            <a:r>
              <a:rPr lang="en-US" sz="2400" b="1" dirty="0" smtClean="0">
                <a:solidFill>
                  <a:srgbClr val="953735"/>
                </a:solidFill>
                <a:latin typeface="Goudy Bookletter 1911"/>
                <a:cs typeface="Goudy Bookletter 1911"/>
              </a:rPr>
              <a:t>action</a:t>
            </a:r>
            <a:endParaRPr lang="en-US" sz="2400" b="1" dirty="0">
              <a:solidFill>
                <a:srgbClr val="953735"/>
              </a:solidFill>
              <a:latin typeface="Goudy Bookletter 1911"/>
              <a:cs typeface="Goudy Bookletter 1911"/>
            </a:endParaRPr>
          </a:p>
        </p:txBody>
      </p:sp>
      <p:sp>
        <p:nvSpPr>
          <p:cNvPr id="11" name="TextBox 10"/>
          <p:cNvSpPr txBox="1"/>
          <p:nvPr/>
        </p:nvSpPr>
        <p:spPr>
          <a:xfrm rot="16200000">
            <a:off x="-63889" y="3241070"/>
            <a:ext cx="1492464" cy="461665"/>
          </a:xfrm>
          <a:prstGeom prst="rect">
            <a:avLst/>
          </a:prstGeom>
          <a:noFill/>
        </p:spPr>
        <p:txBody>
          <a:bodyPr wrap="square" rtlCol="0">
            <a:spAutoFit/>
          </a:bodyPr>
          <a:lstStyle/>
          <a:p>
            <a:pPr algn="ctr"/>
            <a:r>
              <a:rPr lang="en-US" sz="2400" b="1" dirty="0" smtClean="0">
                <a:solidFill>
                  <a:schemeClr val="tx1">
                    <a:lumMod val="50000"/>
                    <a:lumOff val="50000"/>
                  </a:schemeClr>
                </a:solidFill>
                <a:latin typeface="Goudy Bookletter 1911"/>
                <a:cs typeface="Goudy Bookletter 1911"/>
              </a:rPr>
              <a:t>event</a:t>
            </a:r>
            <a:endParaRPr lang="en-US" sz="2400" b="1" dirty="0">
              <a:solidFill>
                <a:schemeClr val="tx1">
                  <a:lumMod val="50000"/>
                  <a:lumOff val="50000"/>
                </a:schemeClr>
              </a:solidFill>
              <a:latin typeface="Goudy Bookletter 1911"/>
              <a:cs typeface="Goudy Bookletter 1911"/>
            </a:endParaRPr>
          </a:p>
        </p:txBody>
      </p:sp>
      <p:sp>
        <p:nvSpPr>
          <p:cNvPr id="12" name="TextBox 11"/>
          <p:cNvSpPr txBox="1"/>
          <p:nvPr/>
        </p:nvSpPr>
        <p:spPr>
          <a:xfrm>
            <a:off x="5048431" y="4752329"/>
            <a:ext cx="3602773" cy="1323439"/>
          </a:xfrm>
          <a:prstGeom prst="rect">
            <a:avLst/>
          </a:prstGeom>
          <a:noFill/>
        </p:spPr>
        <p:txBody>
          <a:bodyPr wrap="square" rtlCol="0">
            <a:spAutoFit/>
          </a:bodyPr>
          <a:lstStyle/>
          <a:p>
            <a:r>
              <a:rPr lang="en-US" sz="2000" dirty="0" smtClean="0">
                <a:solidFill>
                  <a:schemeClr val="accent2">
                    <a:lumMod val="75000"/>
                  </a:schemeClr>
                </a:solidFill>
                <a:latin typeface="Goudy Bookletter 1911"/>
                <a:cs typeface="Goudy Bookletter 1911"/>
              </a:rPr>
              <a:t>parameters</a:t>
            </a:r>
          </a:p>
          <a:p>
            <a:r>
              <a:rPr lang="en-US" sz="2000" dirty="0" smtClean="0">
                <a:solidFill>
                  <a:schemeClr val="accent2">
                    <a:lumMod val="75000"/>
                  </a:schemeClr>
                </a:solidFill>
                <a:latin typeface="Goudy Bookletter 1911"/>
                <a:cs typeface="Goudy Bookletter 1911"/>
              </a:rPr>
              <a:t>execution </a:t>
            </a:r>
            <a:r>
              <a:rPr lang="en-US" sz="2000" dirty="0" smtClean="0">
                <a:solidFill>
                  <a:schemeClr val="accent2">
                    <a:lumMod val="75000"/>
                  </a:schemeClr>
                </a:solidFill>
                <a:latin typeface="Goudy Bookletter 1911"/>
                <a:cs typeface="Goudy Bookletter 1911"/>
              </a:rPr>
              <a:t>environment</a:t>
            </a:r>
            <a:endParaRPr lang="en-US" sz="2000" dirty="0" smtClean="0">
              <a:solidFill>
                <a:schemeClr val="accent2">
                  <a:lumMod val="75000"/>
                </a:schemeClr>
              </a:solidFill>
              <a:latin typeface="Goudy Bookletter 1911"/>
              <a:cs typeface="Goudy Bookletter 1911"/>
            </a:endParaRPr>
          </a:p>
          <a:p>
            <a:r>
              <a:rPr lang="en-US" sz="2000" dirty="0" smtClean="0">
                <a:solidFill>
                  <a:schemeClr val="accent2">
                    <a:lumMod val="75000"/>
                  </a:schemeClr>
                </a:solidFill>
                <a:latin typeface="Goudy Bookletter 1911"/>
                <a:cs typeface="Goudy Bookletter 1911"/>
              </a:rPr>
              <a:t>configuration and version</a:t>
            </a:r>
            <a:endParaRPr lang="en-US" sz="2000" dirty="0" smtClean="0">
              <a:solidFill>
                <a:schemeClr val="accent2">
                  <a:lumMod val="75000"/>
                </a:schemeClr>
              </a:solidFill>
              <a:latin typeface="Goudy Bookletter 1911"/>
              <a:cs typeface="Goudy Bookletter 1911"/>
            </a:endParaRPr>
          </a:p>
          <a:p>
            <a:r>
              <a:rPr lang="en-US" sz="2000" dirty="0" smtClean="0">
                <a:solidFill>
                  <a:schemeClr val="accent2">
                    <a:lumMod val="75000"/>
                  </a:schemeClr>
                </a:solidFill>
                <a:latin typeface="Goudy Bookletter 1911"/>
                <a:cs typeface="Goudy Bookletter 1911"/>
              </a:rPr>
              <a:t>stack </a:t>
            </a:r>
            <a:r>
              <a:rPr lang="en-US" sz="2000" dirty="0" smtClean="0">
                <a:solidFill>
                  <a:schemeClr val="accent2">
                    <a:lumMod val="75000"/>
                  </a:schemeClr>
                </a:solidFill>
                <a:latin typeface="Goudy Bookletter 1911"/>
                <a:cs typeface="Goudy Bookletter 1911"/>
              </a:rPr>
              <a:t>trace</a:t>
            </a:r>
            <a:endParaRPr lang="en-US" sz="2000" dirty="0" smtClean="0">
              <a:solidFill>
                <a:schemeClr val="accent2">
                  <a:lumMod val="75000"/>
                </a:schemeClr>
              </a:solidFill>
              <a:latin typeface="Goudy Bookletter 1911"/>
              <a:cs typeface="Goudy Bookletter 1911"/>
            </a:endParaRPr>
          </a:p>
        </p:txBody>
      </p:sp>
      <p:sp>
        <p:nvSpPr>
          <p:cNvPr id="15" name="Left Brace 14"/>
          <p:cNvSpPr/>
          <p:nvPr/>
        </p:nvSpPr>
        <p:spPr>
          <a:xfrm>
            <a:off x="1062437" y="1935131"/>
            <a:ext cx="226805" cy="3072512"/>
          </a:xfrm>
          <a:prstGeom prst="leftBrace">
            <a:avLst>
              <a:gd name="adj1" fmla="val 126376"/>
              <a:gd name="adj2" fmla="val 50000"/>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 name="Straight Arrow Connector 16"/>
          <p:cNvCxnSpPr>
            <a:stCxn id="8" idx="2"/>
          </p:cNvCxnSpPr>
          <p:nvPr/>
        </p:nvCxnSpPr>
        <p:spPr>
          <a:xfrm flipH="1">
            <a:off x="2978699" y="1202949"/>
            <a:ext cx="304" cy="597039"/>
          </a:xfrm>
          <a:prstGeom prst="straightConnector1">
            <a:avLst/>
          </a:prstGeom>
          <a:ln w="57150"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711352" y="1935131"/>
            <a:ext cx="530711" cy="468665"/>
          </a:xfrm>
          <a:prstGeom prst="straightConnector1">
            <a:avLst/>
          </a:prstGeom>
          <a:ln w="57150"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0"/>
          </p:cNvCxnSpPr>
          <p:nvPr/>
        </p:nvCxnSpPr>
        <p:spPr>
          <a:xfrm flipV="1">
            <a:off x="2979003" y="3914639"/>
            <a:ext cx="0" cy="1329424"/>
          </a:xfrm>
          <a:prstGeom prst="straightConnector1">
            <a:avLst/>
          </a:prstGeom>
          <a:ln w="57150" cmpd="sng">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68122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b="0" cap="none" dirty="0" smtClean="0">
                <a:latin typeface="Raleway Light"/>
                <a:cs typeface="Raleway Light"/>
              </a:rPr>
              <a:t>Why do we need better logging?</a:t>
            </a:r>
            <a:endParaRPr lang="en-US" sz="3800" b="0" cap="none" dirty="0">
              <a:latin typeface="Raleway Light"/>
              <a:cs typeface="Raleway Light"/>
            </a:endParaRPr>
          </a:p>
        </p:txBody>
      </p:sp>
      <p:sp>
        <p:nvSpPr>
          <p:cNvPr id="4" name="Text Placeholder 3"/>
          <p:cNvSpPr>
            <a:spLocks noGrp="1"/>
          </p:cNvSpPr>
          <p:nvPr>
            <p:ph type="body" idx="1"/>
          </p:nvPr>
        </p:nvSpPr>
        <p:spPr/>
        <p:txBody>
          <a:bodyPr/>
          <a:lstStyle/>
          <a:p>
            <a:r>
              <a:rPr lang="en-US" dirty="0" smtClean="0">
                <a:latin typeface="Goudy Bookletter 1911"/>
                <a:cs typeface="Goudy Bookletter 1911"/>
              </a:rPr>
              <a:t>Motivation</a:t>
            </a:r>
            <a:endParaRPr lang="en-US" dirty="0">
              <a:latin typeface="Goudy Bookletter 1911"/>
              <a:cs typeface="Goudy Bookletter 1911"/>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840472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large-amazon-recommendations.tiff"/>
          <p:cNvPicPr>
            <a:picLocks noChangeAspect="1"/>
          </p:cNvPicPr>
          <p:nvPr/>
        </p:nvPicPr>
        <p:blipFill>
          <a:blip r:embed="rId2"/>
          <a:stretch>
            <a:fillRect/>
          </a:stretch>
        </p:blipFill>
        <p:spPr>
          <a:xfrm>
            <a:off x="3495" y="0"/>
            <a:ext cx="9137009" cy="68580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17992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large-amazon-improve-your-recommendations.tiff"/>
          <p:cNvPicPr>
            <a:picLocks noChangeAspect="1"/>
          </p:cNvPicPr>
          <p:nvPr/>
        </p:nvPicPr>
        <p:blipFill>
          <a:blip r:embed="rId3"/>
          <a:stretch>
            <a:fillRect/>
          </a:stretch>
        </p:blipFill>
        <p:spPr>
          <a:xfrm>
            <a:off x="5814" y="0"/>
            <a:ext cx="9132372" cy="68580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66493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1659</TotalTime>
  <Words>2552</Words>
  <Application>Microsoft Macintosh PowerPoint</Application>
  <PresentationFormat>On-screen Show (4:3)</PresentationFormat>
  <Paragraphs>201</Paragraphs>
  <Slides>37</Slides>
  <Notes>30</Notes>
  <HiddenSlides>3</HiddenSlides>
  <MMClips>0</MMClips>
  <ScaleCrop>false</ScaleCrop>
  <HeadingPairs>
    <vt:vector size="4" baseType="variant">
      <vt:variant>
        <vt:lpstr>Design Template</vt:lpstr>
      </vt:variant>
      <vt:variant>
        <vt:i4>1</vt:i4>
      </vt:variant>
      <vt:variant>
        <vt:lpstr>Slide Titles</vt:lpstr>
      </vt:variant>
      <vt:variant>
        <vt:i4>37</vt:i4>
      </vt:variant>
    </vt:vector>
  </HeadingPairs>
  <TitlesOfParts>
    <vt:vector size="38" baseType="lpstr">
      <vt:lpstr>Office Theme</vt:lpstr>
      <vt:lpstr>Better Logging to Improve Interactive Data Analysis Tools</vt:lpstr>
      <vt:lpstr>Slide 2</vt:lpstr>
      <vt:lpstr>Slide 3</vt:lpstr>
      <vt:lpstr>Slide 4</vt:lpstr>
      <vt:lpstr>Slide 5</vt:lpstr>
      <vt:lpstr>Slide 6</vt:lpstr>
      <vt:lpstr>Why do we need better logging?</vt:lpstr>
      <vt:lpstr>Slide 8</vt:lpstr>
      <vt:lpstr>Slide 9</vt:lpstr>
      <vt:lpstr>Slide 10</vt:lpstr>
      <vt:lpstr>Slide 11</vt:lpstr>
      <vt:lpstr>Slide 12</vt:lpstr>
      <vt:lpstr>Slide 13</vt:lpstr>
      <vt:lpstr>Some problems with logging</vt:lpstr>
      <vt:lpstr>Slide 15</vt:lpstr>
      <vt:lpstr>Recommendations</vt:lpstr>
      <vt:lpstr>Plan ahead to capture high-level user actions when designing the system.</vt:lpstr>
      <vt:lpstr>Slide 18</vt:lpstr>
      <vt:lpstr>Slide 19</vt:lpstr>
      <vt:lpstr>Slide 20</vt:lpstr>
      <vt:lpstr>Track detailed provenance for all events.</vt:lpstr>
      <vt:lpstr>Slide 22</vt:lpstr>
      <vt:lpstr>Slide 23</vt:lpstr>
      <vt:lpstr>Observe intermediate user actions that are not “submitted” to the system.</vt:lpstr>
      <vt:lpstr>Slide 25</vt:lpstr>
      <vt:lpstr>Slide 26</vt:lpstr>
      <vt:lpstr>Record the metadata and statistics of the data set being analyzed.</vt:lpstr>
      <vt:lpstr>Slide 28</vt:lpstr>
      <vt:lpstr>Slide 29</vt:lpstr>
      <vt:lpstr>Slide 30</vt:lpstr>
      <vt:lpstr>Slide 31</vt:lpstr>
      <vt:lpstr>Collect user goals and feedback.</vt:lpstr>
      <vt:lpstr>Slide 33</vt:lpstr>
      <vt:lpstr>Slide 34</vt:lpstr>
      <vt:lpstr>Slide 35</vt:lpstr>
      <vt:lpstr>Work towards a standard for logging data analysis activity records.</vt:lpstr>
      <vt:lpstr>Conclusion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Logging to Improve Interactive Data Analysis Tools</dc:title>
  <dc:creator>Sara Alspaugh</dc:creator>
  <cp:lastModifiedBy>Sara Alspaugh</cp:lastModifiedBy>
  <cp:revision>118</cp:revision>
  <dcterms:created xsi:type="dcterms:W3CDTF">2014-08-23T01:53:19Z</dcterms:created>
  <dcterms:modified xsi:type="dcterms:W3CDTF">2014-08-23T12:24:25Z</dcterms:modified>
</cp:coreProperties>
</file>